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3" r:id="rId3"/>
    <p:sldId id="281" r:id="rId4"/>
    <p:sldId id="279" r:id="rId5"/>
    <p:sldId id="286" r:id="rId6"/>
    <p:sldId id="287" r:id="rId7"/>
    <p:sldId id="277" r:id="rId8"/>
    <p:sldId id="282" r:id="rId9"/>
    <p:sldId id="283" r:id="rId10"/>
    <p:sldId id="284" r:id="rId11"/>
    <p:sldId id="285" r:id="rId12"/>
    <p:sldId id="28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80" d="100"/>
          <a:sy n="80" d="100"/>
        </p:scale>
        <p:origin x="-1002" y="4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58707A-7293-471B-9ACD-53756F38A695}" type="datetimeFigureOut">
              <a:rPr lang="ru-RU" smtClean="0"/>
              <a:pPr/>
              <a:t>21.11.2015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4A46DB-55D0-48BE-8A9A-40D76F446C40}" type="slidenum">
              <a:rPr lang="ru-RU" smtClean="0"/>
              <a:pPr/>
              <a:t>‹#›</a:t>
            </a:fld>
            <a:endParaRPr lang="ru-RU"/>
          </a:p>
        </p:txBody>
      </p:sp>
    </p:spTree>
    <p:extLst>
      <p:ext uri="{BB962C8B-B14F-4D97-AF65-F5344CB8AC3E}">
        <p14:creationId xmlns:p14="http://schemas.microsoft.com/office/powerpoint/2010/main" val="3757983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44A46DB-55D0-48BE-8A9A-40D76F446C40}" type="slidenum">
              <a:rPr lang="ru-RU" smtClean="0"/>
              <a:pPr/>
              <a:t>12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21.11.2015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6.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pic>
        <p:nvPicPr>
          <p:cNvPr id="9219" name="Picture 3" descr="D:\с рабочего\ФАССАД\DSC07645.JPG"/>
          <p:cNvPicPr>
            <a:picLocks noChangeAspect="1" noChangeArrowheads="1"/>
          </p:cNvPicPr>
          <p:nvPr/>
        </p:nvPicPr>
        <p:blipFill>
          <a:blip r:embed="rId3" cstate="print"/>
          <a:srcRect t="25003" b="12058"/>
          <a:stretch>
            <a:fillRect/>
          </a:stretch>
        </p:blipFill>
        <p:spPr bwMode="auto">
          <a:xfrm>
            <a:off x="1835696" y="3068960"/>
            <a:ext cx="5400600" cy="226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ctrTitle"/>
          </p:nvPr>
        </p:nvSpPr>
        <p:spPr>
          <a:xfrm>
            <a:off x="179512" y="620688"/>
            <a:ext cx="8781206" cy="3123778"/>
          </a:xfrm>
        </p:spPr>
        <p:txBody>
          <a:bodyPr>
            <a:noAutofit/>
          </a:bodyPr>
          <a:lstStyle/>
          <a:p>
            <a:r>
              <a:rPr lang="en-US" sz="4000" dirty="0" smtClean="0">
                <a:solidFill>
                  <a:srgbClr val="C00000"/>
                </a:solidFill>
                <a:effectLst>
                  <a:outerShdw blurRad="38100" dist="38100" dir="2700000" algn="tl">
                    <a:srgbClr val="000000">
                      <a:alpha val="43137"/>
                    </a:srgbClr>
                  </a:outerShdw>
                </a:effectLst>
                <a:latin typeface="Impact" pitchFamily="34" charset="0"/>
              </a:rPr>
              <a:t>Karaganda Economic University of </a:t>
            </a:r>
            <a:r>
              <a:rPr lang="en-US" sz="4000" dirty="0" err="1" smtClean="0">
                <a:solidFill>
                  <a:srgbClr val="C00000"/>
                </a:solidFill>
                <a:effectLst>
                  <a:outerShdw blurRad="38100" dist="38100" dir="2700000" algn="tl">
                    <a:srgbClr val="000000">
                      <a:alpha val="43137"/>
                    </a:srgbClr>
                  </a:outerShdw>
                </a:effectLst>
                <a:latin typeface="Impact" pitchFamily="34" charset="0"/>
              </a:rPr>
              <a:t>Kazpotrebsoyuz</a:t>
            </a:r>
            <a:r>
              <a:rPr lang="en-US" sz="3600" dirty="0" smtClean="0">
                <a:solidFill>
                  <a:srgbClr val="C00000"/>
                </a:solidFill>
                <a:effectLst>
                  <a:outerShdw blurRad="38100" dist="38100" dir="2700000" algn="tl">
                    <a:srgbClr val="000000">
                      <a:alpha val="43137"/>
                    </a:srgbClr>
                  </a:outerShdw>
                </a:effectLst>
                <a:latin typeface="AvantGardeC" pitchFamily="82" charset="0"/>
              </a:rPr>
              <a:t/>
            </a:r>
            <a:br>
              <a:rPr lang="en-US" sz="3600" dirty="0" smtClean="0">
                <a:solidFill>
                  <a:srgbClr val="C00000"/>
                </a:solidFill>
                <a:effectLst>
                  <a:outerShdw blurRad="38100" dist="38100" dir="2700000" algn="tl">
                    <a:srgbClr val="000000">
                      <a:alpha val="43137"/>
                    </a:srgbClr>
                  </a:outerShdw>
                </a:effectLst>
                <a:latin typeface="AvantGardeC" pitchFamily="82" charset="0"/>
              </a:rPr>
            </a:br>
            <a:r>
              <a:rPr lang="en-US" sz="2800" dirty="0" smtClean="0">
                <a:solidFill>
                  <a:srgbClr val="C00000"/>
                </a:solidFill>
                <a:effectLst>
                  <a:outerShdw blurRad="38100" dist="38100" dir="2700000" algn="tl">
                    <a:srgbClr val="000000">
                      <a:alpha val="43137"/>
                    </a:srgbClr>
                  </a:outerShdw>
                </a:effectLst>
                <a:latin typeface="Impact" pitchFamily="34" charset="0"/>
              </a:rPr>
              <a:t>Kazakhstan</a:t>
            </a:r>
            <a:endParaRPr lang="ru-RU" sz="3600" dirty="0">
              <a:solidFill>
                <a:srgbClr val="C00000"/>
              </a:solidFill>
              <a:effectLst>
                <a:outerShdw blurRad="38100" dist="38100" dir="2700000" algn="tl">
                  <a:srgbClr val="000000">
                    <a:alpha val="43137"/>
                  </a:srgbClr>
                </a:outerShdw>
              </a:effectLst>
              <a:latin typeface="Impact" pitchFamily="34" charset="0"/>
            </a:endParaRPr>
          </a:p>
        </p:txBody>
      </p:sp>
      <p:sp>
        <p:nvSpPr>
          <p:cNvPr id="3" name="Подзаголовок 2"/>
          <p:cNvSpPr>
            <a:spLocks noGrp="1"/>
          </p:cNvSpPr>
          <p:nvPr>
            <p:ph type="subTitle" idx="1"/>
          </p:nvPr>
        </p:nvSpPr>
        <p:spPr>
          <a:xfrm>
            <a:off x="539552" y="5373216"/>
            <a:ext cx="7920880" cy="1608584"/>
          </a:xfrm>
        </p:spPr>
        <p:txBody>
          <a:bodyPr>
            <a:normAutofit/>
          </a:bodyPr>
          <a:lstStyle/>
          <a:p>
            <a:pPr>
              <a:lnSpc>
                <a:spcPct val="120000"/>
              </a:lnSpc>
            </a:pPr>
            <a:r>
              <a:rPr lang="en-US" sz="1800" b="1" dirty="0">
                <a:solidFill>
                  <a:srgbClr val="002060"/>
                </a:solidFill>
                <a:effectLst>
                  <a:outerShdw blurRad="38100" dist="38100" dir="2700000" algn="tl">
                    <a:srgbClr val="000000">
                      <a:alpha val="43137"/>
                    </a:srgbClr>
                  </a:outerShdw>
                </a:effectLst>
                <a:latin typeface="AvantGardeC" pitchFamily="82" charset="0"/>
              </a:rPr>
              <a:t>Director of </a:t>
            </a:r>
            <a:r>
              <a:rPr lang="en-US" sz="1800" b="1" dirty="0" smtClean="0">
                <a:solidFill>
                  <a:srgbClr val="002060"/>
                </a:solidFill>
                <a:effectLst>
                  <a:outerShdw blurRad="38100" dist="38100" dir="2700000" algn="tl">
                    <a:srgbClr val="000000">
                      <a:alpha val="43137"/>
                    </a:srgbClr>
                  </a:outerShdw>
                </a:effectLst>
                <a:latin typeface="AvantGardeC" pitchFamily="82" charset="0"/>
              </a:rPr>
              <a:t>strategic development department,</a:t>
            </a:r>
            <a:endParaRPr lang="en-US" sz="1800" b="1" dirty="0">
              <a:solidFill>
                <a:srgbClr val="002060"/>
              </a:solidFill>
              <a:effectLst>
                <a:outerShdw blurRad="38100" dist="38100" dir="2700000" algn="tl">
                  <a:srgbClr val="000000">
                    <a:alpha val="43137"/>
                  </a:srgbClr>
                </a:outerShdw>
              </a:effectLst>
              <a:latin typeface="AvantGardeC" pitchFamily="82" charset="0"/>
            </a:endParaRPr>
          </a:p>
          <a:p>
            <a:pPr>
              <a:lnSpc>
                <a:spcPct val="120000"/>
              </a:lnSpc>
            </a:pPr>
            <a:r>
              <a:rPr lang="en-US" sz="1800" b="1" dirty="0">
                <a:solidFill>
                  <a:srgbClr val="002060"/>
                </a:solidFill>
                <a:effectLst>
                  <a:outerShdw blurRad="38100" dist="38100" dir="2700000" algn="tl">
                    <a:srgbClr val="000000">
                      <a:alpha val="43137"/>
                    </a:srgbClr>
                  </a:outerShdw>
                </a:effectLst>
                <a:latin typeface="AvantGardeC" pitchFamily="82" charset="0"/>
              </a:rPr>
              <a:t>Karaganda Economic University of </a:t>
            </a:r>
            <a:r>
              <a:rPr lang="en-US" sz="1800" b="1" dirty="0" err="1">
                <a:solidFill>
                  <a:srgbClr val="002060"/>
                </a:solidFill>
                <a:effectLst>
                  <a:outerShdw blurRad="38100" dist="38100" dir="2700000" algn="tl">
                    <a:srgbClr val="000000">
                      <a:alpha val="43137"/>
                    </a:srgbClr>
                  </a:outerShdw>
                </a:effectLst>
                <a:latin typeface="AvantGardeC" pitchFamily="82" charset="0"/>
              </a:rPr>
              <a:t>Kazpotrebsoyuz</a:t>
            </a:r>
            <a:endParaRPr lang="en-US" sz="1800" b="1" dirty="0">
              <a:solidFill>
                <a:srgbClr val="002060"/>
              </a:solidFill>
              <a:effectLst>
                <a:outerShdw blurRad="38100" dist="38100" dir="2700000" algn="tl">
                  <a:srgbClr val="000000">
                    <a:alpha val="43137"/>
                  </a:srgbClr>
                </a:outerShdw>
              </a:effectLst>
              <a:latin typeface="AvantGardeC" pitchFamily="82" charset="0"/>
            </a:endParaRPr>
          </a:p>
          <a:p>
            <a:pPr>
              <a:lnSpc>
                <a:spcPct val="120000"/>
              </a:lnSpc>
            </a:pPr>
            <a:r>
              <a:rPr lang="en-US" sz="1800" b="1" dirty="0">
                <a:solidFill>
                  <a:srgbClr val="002060"/>
                </a:solidFill>
                <a:effectLst>
                  <a:outerShdw blurRad="38100" dist="38100" dir="2700000" algn="tl">
                    <a:srgbClr val="000000">
                      <a:alpha val="43137"/>
                    </a:srgbClr>
                  </a:outerShdw>
                </a:effectLst>
                <a:latin typeface="AvantGardeC" pitchFamily="82" charset="0"/>
              </a:rPr>
              <a:t>Dr. Sci. (Pedagogy), Professor , </a:t>
            </a:r>
            <a:r>
              <a:rPr lang="en-US" sz="1800" b="1" dirty="0" err="1">
                <a:solidFill>
                  <a:srgbClr val="002060"/>
                </a:solidFill>
                <a:effectLst>
                  <a:outerShdw blurRad="38100" dist="38100" dir="2700000" algn="tl">
                    <a:srgbClr val="000000">
                      <a:alpha val="43137"/>
                    </a:srgbClr>
                  </a:outerShdw>
                </a:effectLst>
                <a:latin typeface="AvantGardeC" pitchFamily="82" charset="0"/>
              </a:rPr>
              <a:t>Mulikova</a:t>
            </a:r>
            <a:r>
              <a:rPr lang="en-US" sz="1800" b="1" dirty="0">
                <a:solidFill>
                  <a:srgbClr val="002060"/>
                </a:solidFill>
                <a:effectLst>
                  <a:outerShdw blurRad="38100" dist="38100" dir="2700000" algn="tl">
                    <a:srgbClr val="000000">
                      <a:alpha val="43137"/>
                    </a:srgbClr>
                  </a:outerShdw>
                </a:effectLst>
                <a:latin typeface="AvantGardeC" pitchFamily="82" charset="0"/>
              </a:rPr>
              <a:t> </a:t>
            </a:r>
            <a:r>
              <a:rPr lang="en-US" sz="1800" b="1" dirty="0" err="1">
                <a:solidFill>
                  <a:srgbClr val="002060"/>
                </a:solidFill>
                <a:effectLst>
                  <a:outerShdw blurRad="38100" dist="38100" dir="2700000" algn="tl">
                    <a:srgbClr val="000000">
                      <a:alpha val="43137"/>
                    </a:srgbClr>
                  </a:outerShdw>
                </a:effectLst>
                <a:latin typeface="AvantGardeC" pitchFamily="82" charset="0"/>
              </a:rPr>
              <a:t>Saltanat</a:t>
            </a:r>
            <a:r>
              <a:rPr lang="en-US" sz="1800" b="1" dirty="0">
                <a:solidFill>
                  <a:srgbClr val="002060"/>
                </a:solidFill>
                <a:effectLst>
                  <a:outerShdw blurRad="38100" dist="38100" dir="2700000" algn="tl">
                    <a:srgbClr val="000000">
                      <a:alpha val="43137"/>
                    </a:srgbClr>
                  </a:outerShdw>
                </a:effectLst>
                <a:latin typeface="AvantGardeC" pitchFamily="82" charset="0"/>
              </a:rPr>
              <a:t> </a:t>
            </a:r>
            <a:r>
              <a:rPr lang="en-US" sz="1800" b="1" dirty="0" err="1">
                <a:solidFill>
                  <a:srgbClr val="002060"/>
                </a:solidFill>
                <a:effectLst>
                  <a:outerShdw blurRad="38100" dist="38100" dir="2700000" algn="tl">
                    <a:srgbClr val="000000">
                      <a:alpha val="43137"/>
                    </a:srgbClr>
                  </a:outerShdw>
                </a:effectLst>
                <a:latin typeface="AvantGardeC" pitchFamily="82" charset="0"/>
              </a:rPr>
              <a:t>Altayevna</a:t>
            </a:r>
            <a:endParaRPr lang="en-US" sz="1800" b="1" dirty="0">
              <a:solidFill>
                <a:srgbClr val="002060"/>
              </a:solidFill>
              <a:effectLst>
                <a:outerShdw blurRad="38100" dist="38100" dir="2700000" algn="tl">
                  <a:srgbClr val="000000">
                    <a:alpha val="43137"/>
                  </a:srgbClr>
                </a:outerShdw>
              </a:effectLst>
              <a:latin typeface="AvantGardeC" pitchFamily="82" charset="0"/>
            </a:endParaRPr>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188640"/>
            <a:ext cx="3529291"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descr="эмблема КЭУ 50 лет каз png.png"/>
          <p:cNvPicPr>
            <a:picLocks noChangeAspect="1"/>
          </p:cNvPicPr>
          <p:nvPr/>
        </p:nvPicPr>
        <p:blipFill>
          <a:blip r:embed="rId5" cstate="print"/>
          <a:stretch>
            <a:fillRect/>
          </a:stretch>
        </p:blipFill>
        <p:spPr>
          <a:xfrm>
            <a:off x="6948264" y="332656"/>
            <a:ext cx="1740193" cy="864096"/>
          </a:xfrm>
          <a:prstGeom prst="rect">
            <a:avLst/>
          </a:prstGeom>
        </p:spPr>
      </p:pic>
    </p:spTree>
    <p:extLst>
      <p:ext uri="{BB962C8B-B14F-4D97-AF65-F5344CB8AC3E}">
        <p14:creationId xmlns:p14="http://schemas.microsoft.com/office/powerpoint/2010/main" val="2802684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sp>
        <p:nvSpPr>
          <p:cNvPr id="16" name="Заголовок 3"/>
          <p:cNvSpPr>
            <a:spLocks noGrp="1"/>
          </p:cNvSpPr>
          <p:nvPr>
            <p:ph type="title"/>
          </p:nvPr>
        </p:nvSpPr>
        <p:spPr>
          <a:xfrm>
            <a:off x="5436096" y="332656"/>
            <a:ext cx="3528392" cy="576064"/>
          </a:xfrm>
        </p:spPr>
        <p:txBody>
          <a:bodyPr>
            <a:noAutofit/>
          </a:bodyPr>
          <a:lstStyle/>
          <a:p>
            <a:r>
              <a:rPr lang="en-US" sz="4000" b="1" dirty="0" smtClean="0">
                <a:solidFill>
                  <a:srgbClr val="C00000"/>
                </a:solidFill>
                <a:effectLst>
                  <a:outerShdw blurRad="38100" dist="38100" dir="2700000" algn="tl">
                    <a:srgbClr val="000000">
                      <a:alpha val="43137"/>
                    </a:srgbClr>
                  </a:outerShdw>
                </a:effectLst>
                <a:latin typeface="Impact" pitchFamily="34" charset="0"/>
              </a:rPr>
              <a:t>About KEUK</a:t>
            </a:r>
            <a:endParaRPr lang="ru-RU" sz="4000" b="1" dirty="0">
              <a:solidFill>
                <a:srgbClr val="C00000"/>
              </a:solidFill>
              <a:effectLst>
                <a:outerShdw blurRad="38100" dist="38100" dir="2700000" algn="tl">
                  <a:srgbClr val="000000">
                    <a:alpha val="43137"/>
                  </a:srgbClr>
                </a:outerShdw>
              </a:effectLst>
              <a:latin typeface="Impact" pitchFamily="34" charset="0"/>
            </a:endParaRPr>
          </a:p>
        </p:txBody>
      </p:sp>
      <p:sp>
        <p:nvSpPr>
          <p:cNvPr id="17" name="Заголовок 3"/>
          <p:cNvSpPr txBox="1">
            <a:spLocks/>
          </p:cNvSpPr>
          <p:nvPr/>
        </p:nvSpPr>
        <p:spPr>
          <a:xfrm>
            <a:off x="1187624"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4"/>
          <p:cNvSpPr>
            <a:spLocks noGrp="1"/>
          </p:cNvSpPr>
          <p:nvPr>
            <p:ph idx="1"/>
          </p:nvPr>
        </p:nvSpPr>
        <p:spPr>
          <a:xfrm>
            <a:off x="107504" y="1196752"/>
            <a:ext cx="5256584" cy="4464496"/>
          </a:xfrm>
        </p:spPr>
        <p:txBody>
          <a:bodyPr>
            <a:noAutofit/>
          </a:bodyPr>
          <a:lstStyle/>
          <a:p>
            <a:pPr marL="0" indent="355600">
              <a:buNone/>
            </a:pPr>
            <a:r>
              <a:rPr lang="en-US" sz="2000" b="1" dirty="0" smtClean="0">
                <a:solidFill>
                  <a:srgbClr val="002060"/>
                </a:solidFill>
                <a:latin typeface="AvantGardeC" pitchFamily="82" charset="0"/>
              </a:rPr>
              <a:t>This </a:t>
            </a:r>
            <a:r>
              <a:rPr lang="en-US" sz="2000" b="1" dirty="0">
                <a:solidFill>
                  <a:srgbClr val="002060"/>
                </a:solidFill>
                <a:latin typeface="AvantGardeC" pitchFamily="82" charset="0"/>
              </a:rPr>
              <a:t>year, </a:t>
            </a:r>
            <a:r>
              <a:rPr lang="en-US" sz="2000" b="1" dirty="0" smtClean="0">
                <a:solidFill>
                  <a:srgbClr val="002060"/>
                </a:solidFill>
                <a:latin typeface="AvantGardeC" pitchFamily="82" charset="0"/>
              </a:rPr>
              <a:t>Karaganda </a:t>
            </a:r>
            <a:r>
              <a:rPr lang="en-US" sz="2000" b="1" dirty="0">
                <a:solidFill>
                  <a:srgbClr val="002060"/>
                </a:solidFill>
                <a:latin typeface="AvantGardeC" pitchFamily="82" charset="0"/>
              </a:rPr>
              <a:t>Economic University is also involved in the European </a:t>
            </a:r>
            <a:r>
              <a:rPr lang="en-US" sz="2000" b="1" dirty="0" smtClean="0">
                <a:solidFill>
                  <a:srgbClr val="002060"/>
                </a:solidFill>
                <a:latin typeface="AvantGardeC" pitchFamily="82" charset="0"/>
              </a:rPr>
              <a:t>project of master students exchange </a:t>
            </a:r>
            <a:r>
              <a:rPr lang="en-US" sz="2000" b="1" dirty="0">
                <a:solidFill>
                  <a:srgbClr val="002060"/>
                </a:solidFill>
                <a:latin typeface="AvantGardeC" pitchFamily="82" charset="0"/>
              </a:rPr>
              <a:t>between Kazakhstan and European universities and the training of </a:t>
            </a:r>
            <a:r>
              <a:rPr lang="en-US" sz="2000" b="1" dirty="0" smtClean="0">
                <a:solidFill>
                  <a:srgbClr val="002060"/>
                </a:solidFill>
                <a:latin typeface="AvantGardeC" pitchFamily="82" charset="0"/>
              </a:rPr>
              <a:t>professors reading master-level courses in English. </a:t>
            </a:r>
            <a:r>
              <a:rPr lang="en-US" sz="2000" b="1" dirty="0">
                <a:solidFill>
                  <a:srgbClr val="002060"/>
                </a:solidFill>
                <a:latin typeface="AvantGardeC" pitchFamily="82" charset="0"/>
              </a:rPr>
              <a:t>In Kazakhstan, the project is supervised by the Trade Union Federation of the Republic of Kazakhstan, the European University </a:t>
            </a:r>
            <a:r>
              <a:rPr lang="en-US" sz="2000" b="1" dirty="0" smtClean="0">
                <a:solidFill>
                  <a:srgbClr val="002060"/>
                </a:solidFill>
                <a:latin typeface="AvantGardeC" pitchFamily="82" charset="0"/>
              </a:rPr>
              <a:t>- coordinator is Belgian </a:t>
            </a:r>
            <a:r>
              <a:rPr lang="en-US" sz="2000" b="1" dirty="0">
                <a:solidFill>
                  <a:srgbClr val="002060"/>
                </a:solidFill>
                <a:latin typeface="AvantGardeC" pitchFamily="82" charset="0"/>
              </a:rPr>
              <a:t>Free University, </a:t>
            </a:r>
            <a:r>
              <a:rPr lang="en-US" sz="2000" b="1" dirty="0" smtClean="0">
                <a:solidFill>
                  <a:srgbClr val="002060"/>
                </a:solidFill>
                <a:latin typeface="AvantGardeC" pitchFamily="82" charset="0"/>
              </a:rPr>
              <a:t>partner university from Kazakhstan is Karaganda </a:t>
            </a:r>
            <a:r>
              <a:rPr lang="en-US" sz="2000" b="1" dirty="0">
                <a:solidFill>
                  <a:srgbClr val="002060"/>
                </a:solidFill>
                <a:latin typeface="AvantGardeC" pitchFamily="82" charset="0"/>
              </a:rPr>
              <a:t>Economic University.</a:t>
            </a:r>
            <a:endParaRPr lang="ru-RU" sz="2000" b="1" dirty="0" smtClean="0">
              <a:solidFill>
                <a:srgbClr val="002060"/>
              </a:solidFill>
              <a:latin typeface="AvantGardeC" pitchFamily="82" charset="0"/>
            </a:endParaRPr>
          </a:p>
          <a:p>
            <a:pPr marL="0" indent="355600">
              <a:buNone/>
            </a:pPr>
            <a:r>
              <a:rPr lang="en-US" sz="2000" b="1" dirty="0" smtClean="0">
                <a:solidFill>
                  <a:srgbClr val="002060"/>
                </a:solidFill>
                <a:latin typeface="AvantGardeC" pitchFamily="82" charset="0"/>
              </a:rPr>
              <a:t>In 2015 the university has won the opportunity to participate in 2 international Erasmus+ 1) “Creation of Central-Asian center for teaching, learning and entrepreneurship” and 2</a:t>
            </a:r>
            <a:r>
              <a:rPr lang="ru-RU" sz="2000" b="1" dirty="0" smtClean="0">
                <a:solidFill>
                  <a:srgbClr val="002060"/>
                </a:solidFill>
                <a:latin typeface="AvantGardeC" pitchFamily="82" charset="0"/>
              </a:rPr>
              <a:t>) </a:t>
            </a:r>
            <a:r>
              <a:rPr lang="en-US" sz="2000" b="1" dirty="0" smtClean="0">
                <a:solidFill>
                  <a:srgbClr val="002060"/>
                </a:solidFill>
                <a:latin typeface="AvantGardeC" pitchFamily="82" charset="0"/>
              </a:rPr>
              <a:t>“Creation of competence and employment centers”.</a:t>
            </a:r>
            <a:endParaRPr lang="ru-RU" sz="2000" b="1" dirty="0">
              <a:solidFill>
                <a:srgbClr val="002060"/>
              </a:solidFill>
              <a:latin typeface="AvantGardeC" pitchFamily="82" charset="0"/>
            </a:endParaRPr>
          </a:p>
        </p:txBody>
      </p:sp>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Рисунок 10" descr="эмблема КЭУ 50 лет каз png.png"/>
          <p:cNvPicPr>
            <a:picLocks noChangeAspect="1"/>
          </p:cNvPicPr>
          <p:nvPr/>
        </p:nvPicPr>
        <p:blipFill>
          <a:blip r:embed="rId4" cstate="print"/>
          <a:stretch>
            <a:fillRect/>
          </a:stretch>
        </p:blipFill>
        <p:spPr>
          <a:xfrm>
            <a:off x="323528" y="6021288"/>
            <a:ext cx="959964" cy="476672"/>
          </a:xfrm>
          <a:prstGeom prst="rect">
            <a:avLst/>
          </a:prstGeom>
        </p:spPr>
      </p:pic>
      <p:pic>
        <p:nvPicPr>
          <p:cNvPr id="6146" name="Picture 2" descr="C:\Users\1\Desktop\фото\DSC05118.JPG"/>
          <p:cNvPicPr>
            <a:picLocks noChangeAspect="1" noChangeArrowheads="1"/>
          </p:cNvPicPr>
          <p:nvPr/>
        </p:nvPicPr>
        <p:blipFill>
          <a:blip r:embed="rId5" cstate="print"/>
          <a:srcRect l="20967" t="9241" r="2564" b="9436"/>
          <a:stretch>
            <a:fillRect/>
          </a:stretch>
        </p:blipFill>
        <p:spPr bwMode="auto">
          <a:xfrm>
            <a:off x="5364088" y="3877308"/>
            <a:ext cx="3528392" cy="2504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descr="C:\Users\1\Desktop\фото\DSC05125.JPG"/>
          <p:cNvPicPr>
            <a:picLocks noChangeAspect="1" noChangeArrowheads="1"/>
          </p:cNvPicPr>
          <p:nvPr/>
        </p:nvPicPr>
        <p:blipFill>
          <a:blip r:embed="rId6" cstate="print"/>
          <a:srcRect l="13103" t="7320" r="24881" b="9133"/>
          <a:stretch>
            <a:fillRect/>
          </a:stretch>
        </p:blipFill>
        <p:spPr bwMode="auto">
          <a:xfrm>
            <a:off x="5364088" y="998185"/>
            <a:ext cx="3024336" cy="2718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9418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sp>
        <p:nvSpPr>
          <p:cNvPr id="16" name="Заголовок 3"/>
          <p:cNvSpPr>
            <a:spLocks noGrp="1"/>
          </p:cNvSpPr>
          <p:nvPr>
            <p:ph type="title"/>
          </p:nvPr>
        </p:nvSpPr>
        <p:spPr>
          <a:xfrm>
            <a:off x="5436096" y="332656"/>
            <a:ext cx="3528392" cy="576064"/>
          </a:xfrm>
        </p:spPr>
        <p:txBody>
          <a:bodyPr>
            <a:noAutofit/>
          </a:bodyPr>
          <a:lstStyle/>
          <a:p>
            <a:r>
              <a:rPr lang="en-US" sz="4000" b="1" dirty="0" smtClean="0">
                <a:solidFill>
                  <a:srgbClr val="C00000"/>
                </a:solidFill>
                <a:effectLst>
                  <a:outerShdw blurRad="38100" dist="38100" dir="2700000" algn="tl">
                    <a:srgbClr val="000000">
                      <a:alpha val="43137"/>
                    </a:srgbClr>
                  </a:outerShdw>
                </a:effectLst>
                <a:latin typeface="Impact" pitchFamily="34" charset="0"/>
              </a:rPr>
              <a:t>About KEUK</a:t>
            </a:r>
            <a:endParaRPr lang="ru-RU" sz="4000" b="1" dirty="0">
              <a:solidFill>
                <a:srgbClr val="C00000"/>
              </a:solidFill>
              <a:effectLst>
                <a:outerShdw blurRad="38100" dist="38100" dir="2700000" algn="tl">
                  <a:srgbClr val="000000">
                    <a:alpha val="43137"/>
                  </a:srgbClr>
                </a:outerShdw>
              </a:effectLst>
              <a:latin typeface="Impact" pitchFamily="34" charset="0"/>
            </a:endParaRPr>
          </a:p>
        </p:txBody>
      </p:sp>
      <p:sp>
        <p:nvSpPr>
          <p:cNvPr id="17" name="Заголовок 3"/>
          <p:cNvSpPr txBox="1">
            <a:spLocks/>
          </p:cNvSpPr>
          <p:nvPr/>
        </p:nvSpPr>
        <p:spPr>
          <a:xfrm>
            <a:off x="1187624"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4"/>
          <p:cNvSpPr>
            <a:spLocks noGrp="1"/>
          </p:cNvSpPr>
          <p:nvPr>
            <p:ph idx="1"/>
          </p:nvPr>
        </p:nvSpPr>
        <p:spPr>
          <a:xfrm>
            <a:off x="107504" y="980728"/>
            <a:ext cx="8640960" cy="4536504"/>
          </a:xfrm>
        </p:spPr>
        <p:txBody>
          <a:bodyPr>
            <a:noAutofit/>
          </a:bodyPr>
          <a:lstStyle/>
          <a:p>
            <a:pPr marL="0" indent="0">
              <a:buNone/>
            </a:pPr>
            <a:endParaRPr lang="en-US" sz="1800" b="1" dirty="0" smtClean="0">
              <a:solidFill>
                <a:srgbClr val="002060"/>
              </a:solidFill>
              <a:latin typeface="AvantGardeC" pitchFamily="82" charset="0"/>
            </a:endParaRPr>
          </a:p>
          <a:p>
            <a:pPr marL="0" indent="355600">
              <a:buNone/>
            </a:pPr>
            <a:r>
              <a:rPr lang="en-US" sz="1800" b="1" dirty="0" smtClean="0">
                <a:solidFill>
                  <a:srgbClr val="002060"/>
                </a:solidFill>
                <a:latin typeface="AvantGardeC" pitchFamily="82" charset="0"/>
              </a:rPr>
              <a:t>Students mobility in the university is realized through following programs</a:t>
            </a:r>
            <a:r>
              <a:rPr lang="en-US" sz="1800" b="1" dirty="0">
                <a:solidFill>
                  <a:srgbClr val="002060"/>
                </a:solidFill>
                <a:latin typeface="AvantGardeC" pitchFamily="82" charset="0"/>
              </a:rPr>
              <a:t>: within the network of the University of Shanghai Cooperation </a:t>
            </a:r>
            <a:r>
              <a:rPr lang="en-US" sz="1800" b="1" dirty="0" smtClean="0">
                <a:solidFill>
                  <a:srgbClr val="002060"/>
                </a:solidFill>
                <a:latin typeface="AvantGardeC" pitchFamily="82" charset="0"/>
              </a:rPr>
              <a:t>Organization, in the direction of “IT-technologies” and “Economics”; within exchange </a:t>
            </a:r>
            <a:r>
              <a:rPr lang="en-US" sz="1800" b="1" dirty="0">
                <a:solidFill>
                  <a:srgbClr val="002060"/>
                </a:solidFill>
                <a:latin typeface="AvantGardeC" pitchFamily="82" charset="0"/>
              </a:rPr>
              <a:t>programs organized  by the International Business School </a:t>
            </a:r>
            <a:r>
              <a:rPr lang="en-US" sz="1800" b="1" dirty="0" err="1">
                <a:solidFill>
                  <a:srgbClr val="002060"/>
                </a:solidFill>
                <a:latin typeface="AvantGardeC" pitchFamily="82" charset="0"/>
              </a:rPr>
              <a:t>Solbridge</a:t>
            </a:r>
            <a:r>
              <a:rPr lang="en-US" sz="1800" b="1" dirty="0">
                <a:solidFill>
                  <a:srgbClr val="002060"/>
                </a:solidFill>
                <a:latin typeface="AvantGardeC" pitchFamily="82" charset="0"/>
              </a:rPr>
              <a:t> (South </a:t>
            </a:r>
            <a:r>
              <a:rPr lang="en-US" sz="1800" b="1" dirty="0" smtClean="0">
                <a:solidFill>
                  <a:srgbClr val="002060"/>
                </a:solidFill>
                <a:latin typeface="AvantGardeC" pitchFamily="82" charset="0"/>
              </a:rPr>
              <a:t>Korea</a:t>
            </a:r>
            <a:r>
              <a:rPr lang="en-US" sz="1800" b="1" dirty="0">
                <a:solidFill>
                  <a:srgbClr val="002060"/>
                </a:solidFill>
                <a:latin typeface="AvantGardeC" pitchFamily="82" charset="0"/>
              </a:rPr>
              <a:t>), University of Applied Sciences </a:t>
            </a:r>
            <a:r>
              <a:rPr lang="en-US" sz="1800" b="1" dirty="0" smtClean="0">
                <a:solidFill>
                  <a:srgbClr val="002060"/>
                </a:solidFill>
                <a:latin typeface="AvantGardeC" pitchFamily="82" charset="0"/>
              </a:rPr>
              <a:t>Carinthia (Austria), University of Applied Sciences named after </a:t>
            </a:r>
            <a:r>
              <a:rPr lang="en-US" sz="1800" b="1" dirty="0" err="1" smtClean="0">
                <a:solidFill>
                  <a:srgbClr val="002060"/>
                </a:solidFill>
                <a:latin typeface="AvantGardeC" pitchFamily="82" charset="0"/>
              </a:rPr>
              <a:t>Y.Kodolani</a:t>
            </a:r>
            <a:r>
              <a:rPr lang="en-US" sz="1800" b="1" dirty="0" smtClean="0">
                <a:solidFill>
                  <a:srgbClr val="002060"/>
                </a:solidFill>
                <a:latin typeface="AvantGardeC" pitchFamily="82" charset="0"/>
              </a:rPr>
              <a:t> </a:t>
            </a:r>
            <a:r>
              <a:rPr lang="en-US" sz="1800" b="1" dirty="0">
                <a:solidFill>
                  <a:srgbClr val="002060"/>
                </a:solidFill>
                <a:latin typeface="AvantGardeC" pitchFamily="82" charset="0"/>
              </a:rPr>
              <a:t>(</a:t>
            </a:r>
            <a:r>
              <a:rPr lang="en-US" sz="1800" b="1" dirty="0" smtClean="0">
                <a:solidFill>
                  <a:srgbClr val="002060"/>
                </a:solidFill>
                <a:latin typeface="AvantGardeC" pitchFamily="82" charset="0"/>
              </a:rPr>
              <a:t>Hungary</a:t>
            </a: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PFUR (Russia), NRU-HSE (Russia), Financial University under RF Government, Ural state law academy, Kiev national university named after T.G. Shevchenko, Malaysia technology university of Kuala-Lumpur and exchange programs in the framework of student mobility program Erasmus +.</a:t>
            </a:r>
          </a:p>
          <a:p>
            <a:pPr marL="0" indent="0">
              <a:buNone/>
            </a:pPr>
            <a:endParaRPr lang="ru-RU" sz="1800" b="1" dirty="0">
              <a:solidFill>
                <a:srgbClr val="002060"/>
              </a:solidFill>
              <a:latin typeface="AvantGardeC" pitchFamily="82" charset="0"/>
            </a:endParaRPr>
          </a:p>
        </p:txBody>
      </p:sp>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Рисунок 10" descr="эмблема КЭУ 50 лет каз png.png"/>
          <p:cNvPicPr>
            <a:picLocks noChangeAspect="1"/>
          </p:cNvPicPr>
          <p:nvPr/>
        </p:nvPicPr>
        <p:blipFill>
          <a:blip r:embed="rId4" cstate="print"/>
          <a:stretch>
            <a:fillRect/>
          </a:stretch>
        </p:blipFill>
        <p:spPr>
          <a:xfrm>
            <a:off x="323528" y="6021288"/>
            <a:ext cx="959964" cy="476672"/>
          </a:xfrm>
          <a:prstGeom prst="rect">
            <a:avLst/>
          </a:prstGeom>
        </p:spPr>
      </p:pic>
      <p:pic>
        <p:nvPicPr>
          <p:cNvPr id="7170" name="Picture 2" descr="D:\с рабочего\видеопрезентация2015\DSC01625.JPG"/>
          <p:cNvPicPr>
            <a:picLocks noChangeAspect="1" noChangeArrowheads="1"/>
          </p:cNvPicPr>
          <p:nvPr/>
        </p:nvPicPr>
        <p:blipFill>
          <a:blip r:embed="rId5" cstate="print"/>
          <a:srcRect l="18257" t="9771" b="6195"/>
          <a:stretch>
            <a:fillRect/>
          </a:stretch>
        </p:blipFill>
        <p:spPr bwMode="auto">
          <a:xfrm>
            <a:off x="3995936" y="3001131"/>
            <a:ext cx="4873576" cy="3343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a:off x="200773" y="3353267"/>
            <a:ext cx="3528392" cy="1754326"/>
          </a:xfrm>
          <a:prstGeom prst="rect">
            <a:avLst/>
          </a:prstGeom>
        </p:spPr>
        <p:txBody>
          <a:bodyPr wrap="square">
            <a:spAutoFit/>
          </a:bodyPr>
          <a:lstStyle/>
          <a:p>
            <a:pPr indent="355600" algn="just"/>
            <a:r>
              <a:rPr lang="en-US" b="1" dirty="0" smtClean="0">
                <a:solidFill>
                  <a:srgbClr val="002060"/>
                </a:solidFill>
                <a:latin typeface="AvantGardeC" pitchFamily="82" charset="0"/>
              </a:rPr>
              <a:t>In 2015 our students firstly gained a possibility to study in USA. Two students with the majors in: “Accounting and Audit” and “International Relationship”, with the support of the rector are now studying in Pittsburg State University (Kansas, USA).</a:t>
            </a:r>
            <a:endParaRPr lang="ru-RU" b="1" dirty="0">
              <a:solidFill>
                <a:srgbClr val="002060"/>
              </a:solidFill>
              <a:latin typeface="AvantGardeC" pitchFamily="82" charset="0"/>
            </a:endParaRPr>
          </a:p>
        </p:txBody>
      </p:sp>
    </p:spTree>
    <p:extLst>
      <p:ext uri="{BB962C8B-B14F-4D97-AF65-F5344CB8AC3E}">
        <p14:creationId xmlns:p14="http://schemas.microsoft.com/office/powerpoint/2010/main" val="919614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1\Desktop\фото\for_present.jpg"/>
          <p:cNvPicPr>
            <a:picLocks noChangeAspect="1" noChangeArrowheads="1"/>
          </p:cNvPicPr>
          <p:nvPr/>
        </p:nvPicPr>
        <p:blipFill>
          <a:blip r:embed="rId3" cstate="print"/>
          <a:srcRect/>
          <a:stretch>
            <a:fillRect/>
          </a:stretch>
        </p:blipFill>
        <p:spPr bwMode="auto">
          <a:xfrm>
            <a:off x="323528" y="476672"/>
            <a:ext cx="8568952" cy="5823570"/>
          </a:xfrm>
          <a:prstGeom prst="rect">
            <a:avLst/>
          </a:prstGeom>
          <a:noFill/>
        </p:spPr>
      </p:pic>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sp>
        <p:nvSpPr>
          <p:cNvPr id="6" name="Заголовок 3"/>
          <p:cNvSpPr txBox="1">
            <a:spLocks/>
          </p:cNvSpPr>
          <p:nvPr/>
        </p:nvSpPr>
        <p:spPr>
          <a:xfrm>
            <a:off x="5436096" y="332656"/>
            <a:ext cx="3528392" cy="5760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C00000"/>
                </a:solidFill>
                <a:effectLst>
                  <a:outerShdw blurRad="38100" dist="38100" dir="2700000" algn="tl">
                    <a:srgbClr val="000000">
                      <a:alpha val="43137"/>
                    </a:srgbClr>
                  </a:outerShdw>
                </a:effectLst>
                <a:latin typeface="Impact" pitchFamily="34" charset="0"/>
                <a:ea typeface="+mj-ea"/>
                <a:cs typeface="+mj-cs"/>
              </a:rPr>
              <a:t>About KEUK</a:t>
            </a:r>
            <a:endParaRPr kumimoji="0" lang="ru-RU"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endParaRPr>
          </a:p>
        </p:txBody>
      </p:sp>
      <p:sp>
        <p:nvSpPr>
          <p:cNvPr id="7" name="Заголовок 3"/>
          <p:cNvSpPr txBox="1">
            <a:spLocks/>
          </p:cNvSpPr>
          <p:nvPr/>
        </p:nvSpPr>
        <p:spPr>
          <a:xfrm>
            <a:off x="1259632"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Рисунок 9" descr="эмблема КЭУ 50 лет каз png.png"/>
          <p:cNvPicPr>
            <a:picLocks noChangeAspect="1"/>
          </p:cNvPicPr>
          <p:nvPr/>
        </p:nvPicPr>
        <p:blipFill>
          <a:blip r:embed="rId5" cstate="print"/>
          <a:stretch>
            <a:fillRect/>
          </a:stretch>
        </p:blipFill>
        <p:spPr>
          <a:xfrm>
            <a:off x="323528" y="6021288"/>
            <a:ext cx="959964" cy="476672"/>
          </a:xfrm>
          <a:prstGeom prst="rect">
            <a:avLst/>
          </a:prstGeom>
        </p:spPr>
      </p:pic>
      <p:sp>
        <p:nvSpPr>
          <p:cNvPr id="15" name="Прямоугольник 14"/>
          <p:cNvSpPr/>
          <p:nvPr/>
        </p:nvSpPr>
        <p:spPr>
          <a:xfrm>
            <a:off x="251520" y="1700808"/>
            <a:ext cx="3528392" cy="1785104"/>
          </a:xfrm>
          <a:prstGeom prst="rect">
            <a:avLst/>
          </a:prstGeom>
        </p:spPr>
        <p:txBody>
          <a:bodyPr wrap="square">
            <a:spAutoFit/>
          </a:bodyPr>
          <a:lstStyle/>
          <a:p>
            <a:pPr indent="355600" algn="just"/>
            <a:r>
              <a:rPr lang="en-US" b="1" dirty="0" smtClean="0">
                <a:solidFill>
                  <a:srgbClr val="002060"/>
                </a:solidFill>
                <a:latin typeface="AvantGardeC" pitchFamily="82" charset="0"/>
              </a:rPr>
              <a:t>On the 1</a:t>
            </a:r>
            <a:r>
              <a:rPr lang="en-US" b="1" baseline="30000" dirty="0" smtClean="0">
                <a:solidFill>
                  <a:srgbClr val="002060"/>
                </a:solidFill>
                <a:latin typeface="AvantGardeC" pitchFamily="82" charset="0"/>
              </a:rPr>
              <a:t>st</a:t>
            </a:r>
            <a:r>
              <a:rPr lang="en-US" b="1" dirty="0" smtClean="0">
                <a:solidFill>
                  <a:srgbClr val="002060"/>
                </a:solidFill>
                <a:latin typeface="AvantGardeC" pitchFamily="82" charset="0"/>
              </a:rPr>
              <a:t> of October 2015 the Department of strategic development was created, one of the department’s main functions is the organization of professional practice and employment of the graduates.</a:t>
            </a:r>
            <a:r>
              <a:rPr lang="ru-RU" b="1" dirty="0" smtClean="0">
                <a:solidFill>
                  <a:srgbClr val="002060"/>
                </a:solidFill>
                <a:latin typeface="AvantGardeC" pitchFamily="82" charset="0"/>
              </a:rPr>
              <a:t>.</a:t>
            </a:r>
          </a:p>
          <a:p>
            <a:pPr indent="355600" algn="just"/>
            <a:endParaRPr lang="ru-RU" sz="2000" b="1" dirty="0">
              <a:solidFill>
                <a:srgbClr val="002060"/>
              </a:solidFill>
              <a:latin typeface="AvantGardeC" pitchFamily="82" charset="0"/>
            </a:endParaRPr>
          </a:p>
        </p:txBody>
      </p:sp>
      <p:sp>
        <p:nvSpPr>
          <p:cNvPr id="16" name="Прямоугольник 15"/>
          <p:cNvSpPr/>
          <p:nvPr/>
        </p:nvSpPr>
        <p:spPr>
          <a:xfrm>
            <a:off x="5292080" y="5013176"/>
            <a:ext cx="3528392" cy="707886"/>
          </a:xfrm>
          <a:prstGeom prst="rect">
            <a:avLst/>
          </a:prstGeom>
        </p:spPr>
        <p:txBody>
          <a:bodyPr wrap="square">
            <a:spAutoFit/>
          </a:bodyPr>
          <a:lstStyle/>
          <a:p>
            <a:pPr indent="355600" algn="just"/>
            <a:r>
              <a:rPr lang="en-US" sz="2000" b="1" dirty="0" smtClean="0">
                <a:solidFill>
                  <a:srgbClr val="002060"/>
                </a:solidFill>
                <a:latin typeface="AvantGardeC" pitchFamily="82" charset="0"/>
              </a:rPr>
              <a:t>The Components of graduates’ successful employment. </a:t>
            </a:r>
            <a:endParaRPr lang="ru-RU" sz="2000" b="1" dirty="0">
              <a:solidFill>
                <a:srgbClr val="002060"/>
              </a:solidFill>
              <a:latin typeface="AvantGardeC" pitchFamily="8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cxnSp>
        <p:nvCxnSpPr>
          <p:cNvPr id="11" name="Прямая соединительная линия 10"/>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sp>
        <p:nvSpPr>
          <p:cNvPr id="4" name="Заголовок 3"/>
          <p:cNvSpPr>
            <a:spLocks noGrp="1"/>
          </p:cNvSpPr>
          <p:nvPr>
            <p:ph type="title"/>
          </p:nvPr>
        </p:nvSpPr>
        <p:spPr>
          <a:xfrm>
            <a:off x="5436096" y="332656"/>
            <a:ext cx="3528392" cy="576064"/>
          </a:xfrm>
        </p:spPr>
        <p:txBody>
          <a:bodyPr>
            <a:noAutofit/>
          </a:bodyPr>
          <a:lstStyle/>
          <a:p>
            <a:r>
              <a:rPr lang="en-US" sz="4000" b="1" dirty="0" smtClean="0">
                <a:solidFill>
                  <a:srgbClr val="C00000"/>
                </a:solidFill>
                <a:effectLst>
                  <a:outerShdw blurRad="38100" dist="38100" dir="2700000" algn="tl">
                    <a:srgbClr val="000000">
                      <a:alpha val="43137"/>
                    </a:srgbClr>
                  </a:outerShdw>
                </a:effectLst>
                <a:latin typeface="Impact" pitchFamily="34" charset="0"/>
              </a:rPr>
              <a:t>About KEUK</a:t>
            </a:r>
            <a:endParaRPr lang="ru-RU" sz="4000" b="1" dirty="0">
              <a:solidFill>
                <a:srgbClr val="C00000"/>
              </a:solidFill>
              <a:effectLst>
                <a:outerShdw blurRad="38100" dist="38100" dir="2700000" algn="tl">
                  <a:srgbClr val="000000">
                    <a:alpha val="43137"/>
                  </a:srgbClr>
                </a:outerShdw>
              </a:effectLst>
              <a:latin typeface="Impact" pitchFamily="34" charset="0"/>
            </a:endParaRPr>
          </a:p>
        </p:txBody>
      </p:sp>
      <p:sp>
        <p:nvSpPr>
          <p:cNvPr id="5" name="Объект 4"/>
          <p:cNvSpPr>
            <a:spLocks noGrp="1"/>
          </p:cNvSpPr>
          <p:nvPr>
            <p:ph idx="1"/>
          </p:nvPr>
        </p:nvSpPr>
        <p:spPr>
          <a:xfrm>
            <a:off x="107504" y="1052736"/>
            <a:ext cx="5256584" cy="4752528"/>
          </a:xfrm>
        </p:spPr>
        <p:txBody>
          <a:bodyPr>
            <a:noAutofit/>
          </a:bodyPr>
          <a:lstStyle/>
          <a:p>
            <a:pPr marL="0" indent="457200" algn="just">
              <a:buNone/>
            </a:pPr>
            <a:endParaRPr lang="en-US" sz="2000" b="1" dirty="0" smtClean="0">
              <a:solidFill>
                <a:srgbClr val="002060"/>
              </a:solidFill>
              <a:latin typeface="AvantGardeC" pitchFamily="82" charset="0"/>
            </a:endParaRPr>
          </a:p>
          <a:p>
            <a:pPr marL="0" indent="355600" algn="just">
              <a:buNone/>
            </a:pPr>
            <a:r>
              <a:rPr lang="en-US" sz="1800" b="1" dirty="0" smtClean="0">
                <a:solidFill>
                  <a:srgbClr val="002060"/>
                </a:solidFill>
                <a:latin typeface="AvantGardeC" pitchFamily="82" charset="0"/>
              </a:rPr>
              <a:t>Karaganda </a:t>
            </a:r>
            <a:r>
              <a:rPr lang="en-US" sz="1800" b="1" dirty="0">
                <a:solidFill>
                  <a:srgbClr val="002060"/>
                </a:solidFill>
                <a:latin typeface="AvantGardeC" pitchFamily="82" charset="0"/>
              </a:rPr>
              <a:t>Economic </a:t>
            </a:r>
            <a:r>
              <a:rPr lang="en-US" sz="1800" b="1" dirty="0" smtClean="0">
                <a:solidFill>
                  <a:srgbClr val="002060"/>
                </a:solidFill>
                <a:latin typeface="AvantGardeC" pitchFamily="82" charset="0"/>
              </a:rPr>
              <a:t>University of </a:t>
            </a:r>
            <a:r>
              <a:rPr lang="en-US" sz="1800" b="1" dirty="0" err="1" smtClean="0">
                <a:solidFill>
                  <a:srgbClr val="002060"/>
                </a:solidFill>
                <a:latin typeface="AvantGardeC" pitchFamily="82" charset="0"/>
              </a:rPr>
              <a:t>Kazpotrebsoyuz</a:t>
            </a:r>
            <a:r>
              <a:rPr lang="en-US" sz="1800" b="1" dirty="0" smtClean="0">
                <a:solidFill>
                  <a:srgbClr val="002060"/>
                </a:solidFill>
                <a:latin typeface="AvantGardeC" pitchFamily="82" charset="0"/>
              </a:rPr>
              <a:t> </a:t>
            </a:r>
            <a:r>
              <a:rPr lang="en-US" sz="1800" b="1" dirty="0">
                <a:solidFill>
                  <a:srgbClr val="002060"/>
                </a:solidFill>
                <a:latin typeface="AvantGardeC" pitchFamily="82" charset="0"/>
              </a:rPr>
              <a:t>was </a:t>
            </a:r>
            <a:r>
              <a:rPr lang="en-US" sz="1800" b="1" dirty="0" smtClean="0">
                <a:solidFill>
                  <a:srgbClr val="002060"/>
                </a:solidFill>
                <a:latin typeface="AvantGardeC" pitchFamily="82" charset="0"/>
              </a:rPr>
              <a:t>established </a:t>
            </a:r>
            <a:r>
              <a:rPr lang="en-US" sz="1800" b="1" dirty="0">
                <a:solidFill>
                  <a:srgbClr val="002060"/>
                </a:solidFill>
                <a:latin typeface="AvantGardeC" pitchFamily="82" charset="0"/>
              </a:rPr>
              <a:t>in 1966 as the Karaganda Cooperative Institute </a:t>
            </a:r>
            <a:r>
              <a:rPr lang="en-US" sz="1800" b="1" dirty="0" smtClean="0">
                <a:solidFill>
                  <a:srgbClr val="002060"/>
                </a:solidFill>
                <a:latin typeface="AvantGardeC" pitchFamily="82" charset="0"/>
              </a:rPr>
              <a:t>of </a:t>
            </a:r>
            <a:r>
              <a:rPr lang="en-US" sz="1800" b="1" dirty="0" err="1" smtClean="0">
                <a:solidFill>
                  <a:srgbClr val="002060"/>
                </a:solidFill>
                <a:latin typeface="AvantGardeC" pitchFamily="82" charset="0"/>
              </a:rPr>
              <a:t>Centrosoyuz</a:t>
            </a:r>
            <a:r>
              <a:rPr lang="en-US" sz="1800" b="1" dirty="0" smtClean="0">
                <a:solidFill>
                  <a:srgbClr val="002060"/>
                </a:solidFill>
                <a:latin typeface="AvantGardeC" pitchFamily="82" charset="0"/>
              </a:rPr>
              <a:t>, later in </a:t>
            </a:r>
            <a:r>
              <a:rPr lang="en-US" sz="1800" b="1" dirty="0">
                <a:solidFill>
                  <a:srgbClr val="002060"/>
                </a:solidFill>
                <a:latin typeface="AvantGardeC" pitchFamily="82" charset="0"/>
              </a:rPr>
              <a:t>1997 after passing the state certification </a:t>
            </a:r>
            <a:r>
              <a:rPr lang="en-US" sz="1800" b="1" dirty="0" smtClean="0">
                <a:solidFill>
                  <a:srgbClr val="002060"/>
                </a:solidFill>
                <a:latin typeface="AvantGardeC" pitchFamily="82" charset="0"/>
              </a:rPr>
              <a:t>the </a:t>
            </a:r>
            <a:r>
              <a:rPr lang="en-US" sz="1800" b="1" dirty="0">
                <a:solidFill>
                  <a:srgbClr val="002060"/>
                </a:solidFill>
                <a:latin typeface="AvantGardeC" pitchFamily="82" charset="0"/>
              </a:rPr>
              <a:t>institution was renamed and received </a:t>
            </a:r>
            <a:r>
              <a:rPr lang="en-US" sz="1800" b="1" dirty="0" smtClean="0">
                <a:solidFill>
                  <a:srgbClr val="002060"/>
                </a:solidFill>
                <a:latin typeface="AvantGardeC" pitchFamily="82" charset="0"/>
              </a:rPr>
              <a:t>status of the university. </a:t>
            </a:r>
            <a:r>
              <a:rPr lang="en-US" sz="1800" b="1" dirty="0">
                <a:solidFill>
                  <a:srgbClr val="002060"/>
                </a:solidFill>
                <a:latin typeface="AvantGardeC" pitchFamily="82" charset="0"/>
              </a:rPr>
              <a:t>The following year the university celebrates its 50th anniversary.</a:t>
            </a:r>
            <a:endParaRPr lang="ru-RU" sz="1800" b="1" dirty="0">
              <a:solidFill>
                <a:srgbClr val="002060"/>
              </a:solidFill>
              <a:latin typeface="AvantGardeC" pitchFamily="82" charset="0"/>
            </a:endParaRPr>
          </a:p>
          <a:p>
            <a:pPr marL="0" indent="355600" algn="just">
              <a:buNone/>
            </a:pPr>
            <a:r>
              <a:rPr lang="en-US" sz="1800" b="1" dirty="0" smtClean="0">
                <a:solidFill>
                  <a:srgbClr val="002060"/>
                </a:solidFill>
                <a:latin typeface="AvantGardeC" pitchFamily="82" charset="0"/>
              </a:rPr>
              <a:t>According </a:t>
            </a:r>
            <a:r>
              <a:rPr lang="en-US" sz="1800" b="1" dirty="0">
                <a:solidFill>
                  <a:srgbClr val="002060"/>
                </a:solidFill>
                <a:latin typeface="AvantGardeC" pitchFamily="82" charset="0"/>
              </a:rPr>
              <a:t>to the national university rankings </a:t>
            </a:r>
            <a:r>
              <a:rPr lang="en-US" sz="1800" b="1" dirty="0" smtClean="0">
                <a:solidFill>
                  <a:srgbClr val="002060"/>
                </a:solidFill>
                <a:latin typeface="AvantGardeC" pitchFamily="82" charset="0"/>
              </a:rPr>
              <a:t>it is </a:t>
            </a:r>
            <a:r>
              <a:rPr lang="en-US" sz="1800" b="1" dirty="0">
                <a:solidFill>
                  <a:srgbClr val="002060"/>
                </a:solidFill>
                <a:latin typeface="AvantGardeC" pitchFamily="82" charset="0"/>
              </a:rPr>
              <a:t>ranked </a:t>
            </a:r>
            <a:r>
              <a:rPr lang="en-US" sz="1800" b="1" dirty="0" smtClean="0">
                <a:solidFill>
                  <a:srgbClr val="002060"/>
                </a:solidFill>
                <a:latin typeface="AvantGardeC" pitchFamily="82" charset="0"/>
              </a:rPr>
              <a:t>as 2nd </a:t>
            </a:r>
            <a:r>
              <a:rPr lang="en-US" sz="1800" b="1" dirty="0">
                <a:solidFill>
                  <a:srgbClr val="002060"/>
                </a:solidFill>
                <a:latin typeface="AvantGardeC" pitchFamily="82" charset="0"/>
              </a:rPr>
              <a:t>among the humanitarian and economic </a:t>
            </a:r>
            <a:r>
              <a:rPr lang="en-US" sz="1800" b="1" dirty="0" smtClean="0">
                <a:solidFill>
                  <a:srgbClr val="002060"/>
                </a:solidFill>
                <a:latin typeface="AvantGardeC" pitchFamily="82" charset="0"/>
              </a:rPr>
              <a:t>institutions </a:t>
            </a:r>
            <a:r>
              <a:rPr lang="en-US" sz="1800" b="1" dirty="0">
                <a:solidFill>
                  <a:srgbClr val="002060"/>
                </a:solidFill>
                <a:latin typeface="AvantGardeC" pitchFamily="82" charset="0"/>
              </a:rPr>
              <a:t>for the third time</a:t>
            </a:r>
            <a:r>
              <a:rPr lang="en-US" sz="1800" b="1" dirty="0" smtClean="0">
                <a:solidFill>
                  <a:srgbClr val="002060"/>
                </a:solidFill>
                <a:latin typeface="AvantGardeC" pitchFamily="82" charset="0"/>
              </a:rPr>
              <a:t>.</a:t>
            </a:r>
            <a:endParaRPr lang="en-US" sz="1800" b="1" dirty="0">
              <a:solidFill>
                <a:srgbClr val="002060"/>
              </a:solidFill>
              <a:latin typeface="AvantGardeC" pitchFamily="82" charset="0"/>
            </a:endParaRPr>
          </a:p>
          <a:p>
            <a:pPr marL="0" indent="355600" algn="just">
              <a:buNone/>
            </a:pPr>
            <a:r>
              <a:rPr lang="en-US" sz="1800" b="1" dirty="0" smtClean="0">
                <a:solidFill>
                  <a:srgbClr val="002060"/>
                </a:solidFill>
                <a:latin typeface="AvantGardeC" pitchFamily="82" charset="0"/>
              </a:rPr>
              <a:t>Education is </a:t>
            </a:r>
            <a:r>
              <a:rPr lang="en-US" sz="1800" b="1" dirty="0">
                <a:solidFill>
                  <a:srgbClr val="002060"/>
                </a:solidFill>
                <a:latin typeface="AvantGardeC" pitchFamily="82" charset="0"/>
              </a:rPr>
              <a:t>carried out on all three levels of the national education system: Bachelor - Master - Doctorate PhD</a:t>
            </a:r>
            <a:endParaRPr lang="ru-RU" sz="1800" b="1" dirty="0" smtClean="0">
              <a:solidFill>
                <a:srgbClr val="002060"/>
              </a:solidFill>
              <a:latin typeface="AvantGardeC" pitchFamily="82" charset="0"/>
            </a:endParaRPr>
          </a:p>
          <a:p>
            <a:pPr marL="0" indent="355600" algn="just">
              <a:buNone/>
            </a:pPr>
            <a:r>
              <a:rPr lang="en-US" sz="1800" b="1" dirty="0" smtClean="0">
                <a:solidFill>
                  <a:srgbClr val="002060"/>
                </a:solidFill>
                <a:latin typeface="AvantGardeC" pitchFamily="82" charset="0"/>
              </a:rPr>
              <a:t>In </a:t>
            </a:r>
            <a:r>
              <a:rPr lang="en-US" sz="1800" b="1" dirty="0">
                <a:solidFill>
                  <a:srgbClr val="002060"/>
                </a:solidFill>
                <a:latin typeface="AvantGardeC" pitchFamily="82" charset="0"/>
              </a:rPr>
              <a:t>accordance with the state license university </a:t>
            </a:r>
            <a:r>
              <a:rPr lang="en-US" sz="1800" b="1" dirty="0" smtClean="0">
                <a:solidFill>
                  <a:srgbClr val="002060"/>
                </a:solidFill>
                <a:latin typeface="AvantGardeC" pitchFamily="82" charset="0"/>
              </a:rPr>
              <a:t>realizes </a:t>
            </a:r>
            <a:r>
              <a:rPr lang="en-US" sz="1800" b="1" dirty="0">
                <a:solidFill>
                  <a:srgbClr val="002060"/>
                </a:solidFill>
                <a:latin typeface="AvantGardeC" pitchFamily="82" charset="0"/>
              </a:rPr>
              <a:t>21 educational program of higher education and </a:t>
            </a:r>
            <a:r>
              <a:rPr lang="en-US" sz="1800" b="1" dirty="0" smtClean="0">
                <a:solidFill>
                  <a:srgbClr val="002060"/>
                </a:solidFill>
                <a:latin typeface="AvantGardeC" pitchFamily="82" charset="0"/>
              </a:rPr>
              <a:t>16 post-graduate programs.</a:t>
            </a:r>
            <a:endParaRPr lang="ru-RU" sz="1800" b="1" dirty="0">
              <a:solidFill>
                <a:srgbClr val="002060"/>
              </a:solidFill>
              <a:latin typeface="AvantGardeC" pitchFamily="82" charset="0"/>
            </a:endParaRPr>
          </a:p>
          <a:p>
            <a:pPr marL="0" indent="0">
              <a:buNone/>
            </a:pPr>
            <a:r>
              <a:rPr lang="ru-RU" sz="1800" dirty="0" smtClean="0">
                <a:latin typeface="AvantGardeC" pitchFamily="82" charset="0"/>
              </a:rPr>
              <a:t>            </a:t>
            </a:r>
            <a:endParaRPr lang="ru-RU" sz="1800" dirty="0">
              <a:latin typeface="AvantGardeC" pitchFamily="82" charset="0"/>
              <a:ea typeface="Arial Unicode MS" panose="020B0604020202020204" pitchFamily="34" charset="-128"/>
              <a:cs typeface="Arial Unicode MS" panose="020B0604020202020204" pitchFamily="34" charset="-128"/>
            </a:endParaRPr>
          </a:p>
        </p:txBody>
      </p:sp>
      <p:sp>
        <p:nvSpPr>
          <p:cNvPr id="8" name="Заголовок 3"/>
          <p:cNvSpPr txBox="1">
            <a:spLocks/>
          </p:cNvSpPr>
          <p:nvPr/>
        </p:nvSpPr>
        <p:spPr>
          <a:xfrm>
            <a:off x="1187624"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92" t="17161" r="33750" b="21482"/>
          <a:stretch/>
        </p:blipFill>
        <p:spPr bwMode="auto">
          <a:xfrm>
            <a:off x="5580112" y="1124744"/>
            <a:ext cx="3379957" cy="2266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Рисунок 8" descr="эмблема КЭУ 50 лет каз png.png"/>
          <p:cNvPicPr>
            <a:picLocks noChangeAspect="1"/>
          </p:cNvPicPr>
          <p:nvPr/>
        </p:nvPicPr>
        <p:blipFill>
          <a:blip r:embed="rId4" cstate="print"/>
          <a:stretch>
            <a:fillRect/>
          </a:stretch>
        </p:blipFill>
        <p:spPr>
          <a:xfrm>
            <a:off x="323528" y="6021288"/>
            <a:ext cx="959964" cy="476672"/>
          </a:xfrm>
          <a:prstGeom prst="rect">
            <a:avLst/>
          </a:prstGeom>
        </p:spPr>
      </p:pic>
      <p:pic>
        <p:nvPicPr>
          <p:cNvPr id="3" name="Picture 3" descr="D:\с рабочего\видеопрезентация2015\DSC08604.JPG"/>
          <p:cNvPicPr>
            <a:picLocks noChangeAspect="1" noChangeArrowheads="1"/>
          </p:cNvPicPr>
          <p:nvPr/>
        </p:nvPicPr>
        <p:blipFill>
          <a:blip r:embed="rId5" cstate="print"/>
          <a:srcRect l="5955"/>
          <a:stretch>
            <a:fillRect/>
          </a:stretch>
        </p:blipFill>
        <p:spPr bwMode="auto">
          <a:xfrm>
            <a:off x="5580112" y="3573016"/>
            <a:ext cx="3411801" cy="2420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726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sp>
        <p:nvSpPr>
          <p:cNvPr id="21" name="Заголовок 3"/>
          <p:cNvSpPr txBox="1">
            <a:spLocks/>
          </p:cNvSpPr>
          <p:nvPr/>
        </p:nvSpPr>
        <p:spPr>
          <a:xfrm>
            <a:off x="5436096" y="332656"/>
            <a:ext cx="3528392" cy="5760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rPr>
              <a:t>About KEUK</a:t>
            </a:r>
            <a:endParaRPr kumimoji="0" lang="ru-RU"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endParaRPr>
          </a:p>
        </p:txBody>
      </p:sp>
      <p:pic>
        <p:nvPicPr>
          <p:cNvPr id="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347" t="18519" r="20069" b="26049"/>
          <a:stretch/>
        </p:blipFill>
        <p:spPr bwMode="auto">
          <a:xfrm>
            <a:off x="6516216" y="980728"/>
            <a:ext cx="2471045" cy="172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Объект 4"/>
          <p:cNvSpPr>
            <a:spLocks noGrp="1"/>
          </p:cNvSpPr>
          <p:nvPr>
            <p:ph idx="1"/>
          </p:nvPr>
        </p:nvSpPr>
        <p:spPr>
          <a:xfrm>
            <a:off x="107504" y="1052736"/>
            <a:ext cx="5405018" cy="4608512"/>
          </a:xfrm>
        </p:spPr>
        <p:txBody>
          <a:bodyPr>
            <a:noAutofit/>
          </a:bodyPr>
          <a:lstStyle/>
          <a:p>
            <a:pPr marL="0" indent="457200" algn="just">
              <a:buNone/>
            </a:pPr>
            <a:endParaRPr lang="en-US" sz="2000" b="1" dirty="0" smtClean="0">
              <a:solidFill>
                <a:srgbClr val="002060"/>
              </a:solidFill>
              <a:latin typeface="AvantGardeC" pitchFamily="82" charset="0"/>
            </a:endParaRPr>
          </a:p>
          <a:p>
            <a:pPr marL="0" indent="355600" algn="just">
              <a:buNone/>
            </a:pPr>
            <a:r>
              <a:rPr lang="en-US" sz="1800" b="1" dirty="0" smtClean="0">
                <a:solidFill>
                  <a:srgbClr val="002060"/>
                </a:solidFill>
                <a:latin typeface="AvantGardeC" pitchFamily="82" charset="0"/>
              </a:rPr>
              <a:t>In </a:t>
            </a:r>
            <a:r>
              <a:rPr lang="ru-RU" sz="1800" b="1" dirty="0" smtClean="0">
                <a:solidFill>
                  <a:srgbClr val="002060"/>
                </a:solidFill>
                <a:latin typeface="AvantGardeC" pitchFamily="82" charset="0"/>
              </a:rPr>
              <a:t>2014 </a:t>
            </a:r>
            <a:r>
              <a:rPr lang="en-US" sz="1800" b="1" dirty="0" smtClean="0">
                <a:solidFill>
                  <a:srgbClr val="002060"/>
                </a:solidFill>
                <a:latin typeface="AvantGardeC" pitchFamily="82" charset="0"/>
              </a:rPr>
              <a:t>university passed through: </a:t>
            </a:r>
          </a:p>
          <a:p>
            <a:pPr marL="0" indent="355600" algn="just">
              <a:buNone/>
            </a:pPr>
            <a:r>
              <a:rPr lang="en-US" sz="1800" b="1" dirty="0" smtClean="0">
                <a:solidFill>
                  <a:srgbClr val="002060"/>
                </a:solidFill>
                <a:latin typeface="AvantGardeC" pitchFamily="82" charset="0"/>
              </a:rPr>
              <a:t>-</a:t>
            </a: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Institutional accreditation in Independent Kazakh Quality Assurance Agency for Education (IQAA)</a:t>
            </a:r>
            <a:r>
              <a:rPr lang="ru-RU" sz="1800" b="1" dirty="0" smtClean="0">
                <a:solidFill>
                  <a:srgbClr val="002060"/>
                </a:solidFill>
                <a:latin typeface="AvantGardeC" pitchFamily="82" charset="0"/>
              </a:rPr>
              <a:t>. </a:t>
            </a:r>
            <a:endParaRPr lang="en-US" sz="1800" b="1" dirty="0" smtClean="0">
              <a:solidFill>
                <a:srgbClr val="002060"/>
              </a:solidFill>
              <a:latin typeface="AvantGardeC" pitchFamily="82" charset="0"/>
            </a:endParaRPr>
          </a:p>
          <a:p>
            <a:pPr marL="0" indent="355600" algn="just">
              <a:buNone/>
            </a:pP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State </a:t>
            </a:r>
            <a:r>
              <a:rPr lang="en-US" sz="1800" b="1" dirty="0">
                <a:solidFill>
                  <a:srgbClr val="002060"/>
                </a:solidFill>
                <a:latin typeface="AvantGardeC" pitchFamily="82" charset="0"/>
              </a:rPr>
              <a:t>certification of the Ministry of Education and Science of the Republic of </a:t>
            </a:r>
            <a:r>
              <a:rPr lang="en-US" sz="1800" b="1" dirty="0" smtClean="0">
                <a:solidFill>
                  <a:srgbClr val="002060"/>
                </a:solidFill>
                <a:latin typeface="AvantGardeC" pitchFamily="82" charset="0"/>
              </a:rPr>
              <a:t>Kazakhstan.</a:t>
            </a:r>
            <a:r>
              <a:rPr lang="ru-RU" sz="1800" b="1" dirty="0" smtClean="0">
                <a:solidFill>
                  <a:srgbClr val="002060"/>
                </a:solidFill>
                <a:latin typeface="AvantGardeC" pitchFamily="82" charset="0"/>
              </a:rPr>
              <a:t>. </a:t>
            </a:r>
            <a:endParaRPr lang="en-US" sz="1800" b="1" dirty="0" smtClean="0">
              <a:solidFill>
                <a:srgbClr val="002060"/>
              </a:solidFill>
              <a:latin typeface="AvantGardeC" pitchFamily="82" charset="0"/>
            </a:endParaRPr>
          </a:p>
          <a:p>
            <a:pPr marL="0" indent="355600" algn="just">
              <a:buNone/>
            </a:pPr>
            <a:r>
              <a:rPr lang="en-US" sz="1800" b="1" dirty="0" smtClean="0">
                <a:solidFill>
                  <a:srgbClr val="002060"/>
                </a:solidFill>
                <a:latin typeface="AvantGardeC" pitchFamily="82" charset="0"/>
              </a:rPr>
              <a:t>University has certified quality management system </a:t>
            </a:r>
            <a:r>
              <a:rPr lang="ru-RU" sz="1800" b="1" dirty="0" err="1" smtClean="0">
                <a:solidFill>
                  <a:srgbClr val="002060"/>
                </a:solidFill>
                <a:latin typeface="AvantGardeC" pitchFamily="82" charset="0"/>
              </a:rPr>
              <a:t>IQNet</a:t>
            </a:r>
            <a:r>
              <a:rPr lang="ru-RU" sz="1800" b="1" dirty="0" smtClean="0">
                <a:solidFill>
                  <a:srgbClr val="002060"/>
                </a:solidFill>
                <a:latin typeface="AvantGardeC" pitchFamily="82" charset="0"/>
              </a:rPr>
              <a:t>.</a:t>
            </a:r>
          </a:p>
          <a:p>
            <a:pPr marL="0" indent="355600" algn="just">
              <a:buNone/>
            </a:pPr>
            <a:r>
              <a:rPr lang="en-US" sz="1800" b="1" dirty="0" smtClean="0">
                <a:solidFill>
                  <a:srgbClr val="002060"/>
                </a:solidFill>
                <a:latin typeface="AvantGardeC" pitchFamily="82" charset="0"/>
              </a:rPr>
              <a:t>Three </a:t>
            </a:r>
            <a:r>
              <a:rPr lang="en-US" sz="1800" b="1" dirty="0">
                <a:solidFill>
                  <a:srgbClr val="002060"/>
                </a:solidFill>
                <a:latin typeface="AvantGardeC" pitchFamily="82" charset="0"/>
              </a:rPr>
              <a:t>educational </a:t>
            </a:r>
            <a:r>
              <a:rPr lang="en-US" sz="1800" b="1" dirty="0" smtClean="0">
                <a:solidFill>
                  <a:srgbClr val="002060"/>
                </a:solidFill>
                <a:latin typeface="AvantGardeC" pitchFamily="82" charset="0"/>
              </a:rPr>
              <a:t>programs - "Accounting </a:t>
            </a:r>
            <a:r>
              <a:rPr lang="en-US" sz="1800" b="1" dirty="0">
                <a:solidFill>
                  <a:srgbClr val="002060"/>
                </a:solidFill>
                <a:latin typeface="AvantGardeC" pitchFamily="82" charset="0"/>
              </a:rPr>
              <a:t>and audit", "Finance", "Economics" received international specialized accreditation until 2017 at the Austrian agency for quality assurance.</a:t>
            </a:r>
            <a:endParaRPr lang="ru-RU" sz="1800" b="1" dirty="0" smtClean="0">
              <a:solidFill>
                <a:srgbClr val="002060"/>
              </a:solidFill>
              <a:latin typeface="AvantGardeC" pitchFamily="82" charset="0"/>
            </a:endParaRPr>
          </a:p>
          <a:p>
            <a:pPr marL="0" indent="355600" algn="just">
              <a:buNone/>
            </a:pPr>
            <a:r>
              <a:rPr lang="ru-RU" sz="1800" b="1" dirty="0" smtClean="0">
                <a:solidFill>
                  <a:srgbClr val="002060"/>
                </a:solidFill>
                <a:latin typeface="AvantGardeC" pitchFamily="82" charset="0"/>
              </a:rPr>
              <a:t>1</a:t>
            </a:r>
            <a:r>
              <a:rPr lang="en-US" sz="1800" b="1" dirty="0" smtClean="0">
                <a:solidFill>
                  <a:srgbClr val="002060"/>
                </a:solidFill>
                <a:latin typeface="AvantGardeC" pitchFamily="82" charset="0"/>
              </a:rPr>
              <a:t>5</a:t>
            </a: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educational programs have specialized accreditation certificates.</a:t>
            </a:r>
            <a:endParaRPr lang="ru-RU" sz="1800" b="1" dirty="0">
              <a:solidFill>
                <a:srgbClr val="002060"/>
              </a:solidFill>
              <a:latin typeface="AvantGardeC" pitchFamily="82" charset="0"/>
            </a:endParaRPr>
          </a:p>
          <a:p>
            <a:pPr marL="0" indent="0" algn="just">
              <a:spcBef>
                <a:spcPts val="0"/>
              </a:spcBef>
              <a:buNone/>
            </a:pPr>
            <a:endParaRPr lang="ru-RU" sz="1400" b="1" dirty="0">
              <a:solidFill>
                <a:srgbClr val="002060"/>
              </a:solidFill>
              <a:latin typeface="AvantGardeC" pitchFamily="82" charset="0"/>
              <a:ea typeface="Arial Unicode MS" panose="020B0604020202020204" pitchFamily="34" charset="-128"/>
              <a:cs typeface="Arial Unicode MS" panose="020B0604020202020204" pitchFamily="34" charset="-128"/>
            </a:endParaRPr>
          </a:p>
        </p:txBody>
      </p:sp>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sp>
        <p:nvSpPr>
          <p:cNvPr id="10" name="Заголовок 3"/>
          <p:cNvSpPr txBox="1">
            <a:spLocks/>
          </p:cNvSpPr>
          <p:nvPr/>
        </p:nvSpPr>
        <p:spPr>
          <a:xfrm>
            <a:off x="1115616"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11" name="Рисунок 10" descr="эмблема КЭУ 50 лет каз png.png"/>
          <p:cNvPicPr>
            <a:picLocks noChangeAspect="1"/>
          </p:cNvPicPr>
          <p:nvPr/>
        </p:nvPicPr>
        <p:blipFill>
          <a:blip r:embed="rId5" cstate="print"/>
          <a:stretch>
            <a:fillRect/>
          </a:stretch>
        </p:blipFill>
        <p:spPr>
          <a:xfrm>
            <a:off x="323528" y="6021288"/>
            <a:ext cx="959964" cy="476672"/>
          </a:xfrm>
          <a:prstGeom prst="rect">
            <a:avLst/>
          </a:prstGeom>
        </p:spPr>
      </p:pic>
      <p:pic>
        <p:nvPicPr>
          <p:cNvPr id="8194" name="Picture 2" descr="E:\монитор\Сертификаты\сертификаты0001.jpg"/>
          <p:cNvPicPr>
            <a:picLocks noChangeAspect="1" noChangeArrowheads="1"/>
          </p:cNvPicPr>
          <p:nvPr/>
        </p:nvPicPr>
        <p:blipFill>
          <a:blip r:embed="rId6" cstate="print"/>
          <a:srcRect/>
          <a:stretch>
            <a:fillRect/>
          </a:stretch>
        </p:blipFill>
        <p:spPr bwMode="auto">
          <a:xfrm>
            <a:off x="6804248" y="3056851"/>
            <a:ext cx="1080120" cy="1524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5" name="Picture 3" descr="E:\монитор\Сертификаты\сертификаты0002.jpg"/>
          <p:cNvPicPr>
            <a:picLocks noChangeAspect="1" noChangeArrowheads="1"/>
          </p:cNvPicPr>
          <p:nvPr/>
        </p:nvPicPr>
        <p:blipFill>
          <a:blip r:embed="rId7" cstate="print"/>
          <a:srcRect/>
          <a:stretch>
            <a:fillRect/>
          </a:stretch>
        </p:blipFill>
        <p:spPr bwMode="auto">
          <a:xfrm>
            <a:off x="5652120" y="3128150"/>
            <a:ext cx="1081338" cy="1524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E:\монитор\Сертификаты\сертификаты0003.jpg"/>
          <p:cNvPicPr>
            <a:picLocks noChangeAspect="1" noChangeArrowheads="1"/>
          </p:cNvPicPr>
          <p:nvPr/>
        </p:nvPicPr>
        <p:blipFill>
          <a:blip r:embed="rId8" cstate="print"/>
          <a:srcRect/>
          <a:stretch>
            <a:fillRect/>
          </a:stretch>
        </p:blipFill>
        <p:spPr bwMode="auto">
          <a:xfrm>
            <a:off x="7884368" y="2852936"/>
            <a:ext cx="1080120" cy="1523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7" name="Picture 5" descr="E:\монитор\Сертификаты\сертификаты0004.jpg"/>
          <p:cNvPicPr>
            <a:picLocks noChangeAspect="1" noChangeArrowheads="1"/>
          </p:cNvPicPr>
          <p:nvPr/>
        </p:nvPicPr>
        <p:blipFill>
          <a:blip r:embed="rId9" cstate="print"/>
          <a:srcRect/>
          <a:stretch>
            <a:fillRect/>
          </a:stretch>
        </p:blipFill>
        <p:spPr bwMode="auto">
          <a:xfrm>
            <a:off x="6660232" y="4797152"/>
            <a:ext cx="1071670"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E:\монитор\Сертификаты\сертификаты0005.jpg"/>
          <p:cNvPicPr>
            <a:picLocks noChangeAspect="1" noChangeArrowheads="1"/>
          </p:cNvPicPr>
          <p:nvPr/>
        </p:nvPicPr>
        <p:blipFill>
          <a:blip r:embed="rId10" cstate="print"/>
          <a:srcRect/>
          <a:stretch>
            <a:fillRect/>
          </a:stretch>
        </p:blipFill>
        <p:spPr bwMode="auto">
          <a:xfrm>
            <a:off x="7740352" y="4581128"/>
            <a:ext cx="1072155"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9" name="Picture 7" descr="E:\монитор\Сертификаты\сертификаты0006.jpg"/>
          <p:cNvPicPr>
            <a:picLocks noChangeAspect="1" noChangeArrowheads="1"/>
          </p:cNvPicPr>
          <p:nvPr/>
        </p:nvPicPr>
        <p:blipFill>
          <a:blip r:embed="rId11" cstate="print"/>
          <a:srcRect/>
          <a:stretch>
            <a:fillRect/>
          </a:stretch>
        </p:blipFill>
        <p:spPr bwMode="auto">
          <a:xfrm>
            <a:off x="5580112" y="4941168"/>
            <a:ext cx="1044889" cy="1474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3421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sp>
        <p:nvSpPr>
          <p:cNvPr id="16" name="Заголовок 3"/>
          <p:cNvSpPr txBox="1">
            <a:spLocks/>
          </p:cNvSpPr>
          <p:nvPr/>
        </p:nvSpPr>
        <p:spPr>
          <a:xfrm>
            <a:off x="5436096" y="332656"/>
            <a:ext cx="3528392" cy="5760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rPr>
              <a:t>About KEUK</a:t>
            </a:r>
            <a:endParaRPr kumimoji="0" lang="ru-RU"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endParaRPr>
          </a:p>
        </p:txBody>
      </p:sp>
      <p:sp>
        <p:nvSpPr>
          <p:cNvPr id="17" name="Заголовок 3"/>
          <p:cNvSpPr txBox="1">
            <a:spLocks/>
          </p:cNvSpPr>
          <p:nvPr/>
        </p:nvSpPr>
        <p:spPr>
          <a:xfrm>
            <a:off x="1187624"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4"/>
          <p:cNvSpPr>
            <a:spLocks noGrp="1"/>
          </p:cNvSpPr>
          <p:nvPr>
            <p:ph idx="1"/>
          </p:nvPr>
        </p:nvSpPr>
        <p:spPr>
          <a:xfrm>
            <a:off x="35496" y="1196752"/>
            <a:ext cx="8856984" cy="1008112"/>
          </a:xfrm>
        </p:spPr>
        <p:txBody>
          <a:bodyPr>
            <a:noAutofit/>
          </a:bodyPr>
          <a:lstStyle/>
          <a:p>
            <a:pPr marL="0" indent="355600">
              <a:buNone/>
            </a:pPr>
            <a:endParaRPr lang="en-US" sz="1800" b="1" dirty="0" smtClean="0">
              <a:solidFill>
                <a:srgbClr val="002060"/>
              </a:solidFill>
              <a:latin typeface="AvantGardeC" pitchFamily="82" charset="0"/>
            </a:endParaRPr>
          </a:p>
          <a:p>
            <a:pPr marL="0" indent="355600">
              <a:buNone/>
            </a:pPr>
            <a:r>
              <a:rPr lang="en-US" sz="1800" b="1" dirty="0" smtClean="0">
                <a:solidFill>
                  <a:srgbClr val="002060"/>
                </a:solidFill>
                <a:latin typeface="AvantGardeC" pitchFamily="82" charset="0"/>
              </a:rPr>
              <a:t>The </a:t>
            </a:r>
            <a:r>
              <a:rPr lang="en-US" sz="1800" b="1" dirty="0">
                <a:solidFill>
                  <a:srgbClr val="002060"/>
                </a:solidFill>
                <a:latin typeface="AvantGardeC" pitchFamily="82" charset="0"/>
              </a:rPr>
              <a:t>activities of the Karaganda Economic University </a:t>
            </a:r>
            <a:r>
              <a:rPr lang="en-US" sz="1800" b="1" dirty="0" smtClean="0">
                <a:solidFill>
                  <a:srgbClr val="002060"/>
                </a:solidFill>
                <a:latin typeface="AvantGardeC" pitchFamily="82" charset="0"/>
              </a:rPr>
              <a:t>of </a:t>
            </a:r>
            <a:r>
              <a:rPr lang="en-US" sz="1800" b="1" dirty="0" err="1" smtClean="0">
                <a:solidFill>
                  <a:srgbClr val="002060"/>
                </a:solidFill>
                <a:latin typeface="AvantGardeC" pitchFamily="82" charset="0"/>
              </a:rPr>
              <a:t>Kazpotrebsoyuz</a:t>
            </a:r>
            <a:r>
              <a:rPr lang="en-US" sz="1800" b="1" dirty="0" smtClean="0">
                <a:solidFill>
                  <a:srgbClr val="002060"/>
                </a:solidFill>
                <a:latin typeface="AvantGardeC" pitchFamily="82" charset="0"/>
              </a:rPr>
              <a:t> </a:t>
            </a:r>
            <a:r>
              <a:rPr lang="en-US" sz="1800" b="1" dirty="0">
                <a:solidFill>
                  <a:srgbClr val="002060"/>
                </a:solidFill>
                <a:latin typeface="AvantGardeC" pitchFamily="82" charset="0"/>
              </a:rPr>
              <a:t>generally </a:t>
            </a:r>
            <a:r>
              <a:rPr lang="en-US" sz="1800" b="1" dirty="0" smtClean="0">
                <a:solidFill>
                  <a:srgbClr val="002060"/>
                </a:solidFill>
                <a:latin typeface="AvantGardeC" pitchFamily="82" charset="0"/>
              </a:rPr>
              <a:t>defined by </a:t>
            </a:r>
            <a:r>
              <a:rPr lang="en-US" sz="1800" b="1" dirty="0">
                <a:solidFill>
                  <a:srgbClr val="002060"/>
                </a:solidFill>
                <a:latin typeface="AvantGardeC" pitchFamily="82" charset="0"/>
              </a:rPr>
              <a:t>its mission, </a:t>
            </a:r>
            <a:r>
              <a:rPr lang="en-US" sz="1800" b="1" dirty="0" smtClean="0">
                <a:solidFill>
                  <a:srgbClr val="002060"/>
                </a:solidFill>
                <a:latin typeface="AvantGardeC" pitchFamily="82" charset="0"/>
              </a:rPr>
              <a:t>which spots the university’s place </a:t>
            </a:r>
            <a:r>
              <a:rPr lang="en-US" sz="1800" b="1" dirty="0">
                <a:solidFill>
                  <a:srgbClr val="002060"/>
                </a:solidFill>
                <a:latin typeface="AvantGardeC" pitchFamily="82" charset="0"/>
              </a:rPr>
              <a:t>in </a:t>
            </a:r>
            <a:r>
              <a:rPr lang="en-US" sz="1800" b="1" dirty="0" smtClean="0">
                <a:solidFill>
                  <a:srgbClr val="002060"/>
                </a:solidFill>
                <a:latin typeface="AvantGardeC" pitchFamily="82" charset="0"/>
              </a:rPr>
              <a:t>the uniform </a:t>
            </a:r>
            <a:r>
              <a:rPr lang="en-US" sz="1800" b="1" dirty="0">
                <a:solidFill>
                  <a:srgbClr val="002060"/>
                </a:solidFill>
                <a:latin typeface="AvantGardeC" pitchFamily="82" charset="0"/>
              </a:rPr>
              <a:t>educational space of Kazakhstan:</a:t>
            </a:r>
            <a:endParaRPr lang="ru-RU" sz="1800" b="1" dirty="0">
              <a:solidFill>
                <a:srgbClr val="002060"/>
              </a:solidFill>
              <a:latin typeface="AvantGardeC" pitchFamily="82" charset="0"/>
            </a:endParaRPr>
          </a:p>
          <a:p>
            <a:endParaRPr lang="ru-RU" sz="1800" b="1" dirty="0" smtClean="0">
              <a:solidFill>
                <a:srgbClr val="002060"/>
              </a:solidFill>
              <a:latin typeface="AvantGardeC" pitchFamily="82" charset="0"/>
            </a:endParaRPr>
          </a:p>
          <a:p>
            <a:pPr algn="just"/>
            <a:endParaRPr lang="ru-RU" sz="1400" b="1" dirty="0">
              <a:solidFill>
                <a:srgbClr val="002060"/>
              </a:solidFill>
              <a:latin typeface="AvantGardeC" pitchFamily="82" charset="0"/>
            </a:endParaRPr>
          </a:p>
          <a:p>
            <a:pPr marL="0" indent="0" algn="just">
              <a:spcBef>
                <a:spcPts val="0"/>
              </a:spcBef>
              <a:buNone/>
            </a:pPr>
            <a:endParaRPr lang="ru-RU" sz="1400" b="1" dirty="0">
              <a:solidFill>
                <a:srgbClr val="002060"/>
              </a:solidFill>
              <a:latin typeface="AvantGardeC" pitchFamily="82" charset="0"/>
              <a:ea typeface="Arial Unicode MS" panose="020B0604020202020204" pitchFamily="34" charset="-128"/>
              <a:cs typeface="Arial Unicode MS" panose="020B0604020202020204" pitchFamily="34" charset="-128"/>
            </a:endParaRPr>
          </a:p>
        </p:txBody>
      </p:sp>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Рисунок 10" descr="эмблема КЭУ 50 лет каз png.png"/>
          <p:cNvPicPr>
            <a:picLocks noChangeAspect="1"/>
          </p:cNvPicPr>
          <p:nvPr/>
        </p:nvPicPr>
        <p:blipFill>
          <a:blip r:embed="rId4" cstate="print"/>
          <a:stretch>
            <a:fillRect/>
          </a:stretch>
        </p:blipFill>
        <p:spPr>
          <a:xfrm>
            <a:off x="323528" y="6021288"/>
            <a:ext cx="959964" cy="476672"/>
          </a:xfrm>
          <a:prstGeom prst="rect">
            <a:avLst/>
          </a:prstGeom>
        </p:spPr>
      </p:pic>
      <p:pic>
        <p:nvPicPr>
          <p:cNvPr id="2050" name="Picture 2" descr="D:\с рабочего\Новая папка (2)\w3ud0HqlMlA.jpg"/>
          <p:cNvPicPr>
            <a:picLocks noChangeAspect="1" noChangeArrowheads="1"/>
          </p:cNvPicPr>
          <p:nvPr/>
        </p:nvPicPr>
        <p:blipFill>
          <a:blip r:embed="rId5" cstate="print"/>
          <a:srcRect/>
          <a:stretch>
            <a:fillRect/>
          </a:stretch>
        </p:blipFill>
        <p:spPr bwMode="auto">
          <a:xfrm>
            <a:off x="3851920" y="2348880"/>
            <a:ext cx="5110529" cy="3384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a:off x="287524" y="2679156"/>
            <a:ext cx="3456384" cy="2323713"/>
          </a:xfrm>
          <a:prstGeom prst="rect">
            <a:avLst/>
          </a:prstGeom>
        </p:spPr>
        <p:txBody>
          <a:bodyPr wrap="square">
            <a:spAutoFit/>
          </a:bodyPr>
          <a:lstStyle/>
          <a:p>
            <a:pPr indent="355600" algn="just"/>
            <a:r>
              <a:rPr lang="en-US" sz="1900" b="1" i="1" dirty="0" smtClean="0">
                <a:solidFill>
                  <a:srgbClr val="FF0000"/>
                </a:solidFill>
                <a:latin typeface="AvantGardeC" pitchFamily="82" charset="0"/>
              </a:rPr>
              <a:t>“</a:t>
            </a:r>
            <a:r>
              <a:rPr lang="en-US" b="1" i="1" dirty="0" smtClean="0">
                <a:solidFill>
                  <a:srgbClr val="FF0000"/>
                </a:solidFill>
                <a:latin typeface="AvantGardeC" pitchFamily="82" charset="0"/>
              </a:rPr>
              <a:t>Being </a:t>
            </a:r>
            <a:r>
              <a:rPr lang="en-US" b="1" i="1" dirty="0">
                <a:solidFill>
                  <a:srgbClr val="FF0000"/>
                </a:solidFill>
                <a:latin typeface="AvantGardeC" pitchFamily="82" charset="0"/>
              </a:rPr>
              <a:t>one of the </a:t>
            </a:r>
            <a:r>
              <a:rPr lang="en-US" b="1" i="1" dirty="0" smtClean="0">
                <a:solidFill>
                  <a:srgbClr val="FF0000"/>
                </a:solidFill>
                <a:latin typeface="AvantGardeC" pitchFamily="82" charset="0"/>
              </a:rPr>
              <a:t>leading economic profile university </a:t>
            </a:r>
            <a:r>
              <a:rPr lang="en-US" b="1" i="1" dirty="0">
                <a:solidFill>
                  <a:srgbClr val="FF0000"/>
                </a:solidFill>
                <a:latin typeface="AvantGardeC" pitchFamily="82" charset="0"/>
              </a:rPr>
              <a:t>of </a:t>
            </a:r>
            <a:r>
              <a:rPr lang="en-US" b="1" i="1" dirty="0" smtClean="0">
                <a:solidFill>
                  <a:srgbClr val="FF0000"/>
                </a:solidFill>
                <a:latin typeface="AvantGardeC" pitchFamily="82" charset="0"/>
              </a:rPr>
              <a:t>Kazakhstan, KEUK positioning </a:t>
            </a:r>
            <a:r>
              <a:rPr lang="en-US" b="1" i="1" dirty="0">
                <a:solidFill>
                  <a:srgbClr val="FF0000"/>
                </a:solidFill>
                <a:latin typeface="AvantGardeC" pitchFamily="82" charset="0"/>
              </a:rPr>
              <a:t>itself as an innovative university </a:t>
            </a:r>
            <a:r>
              <a:rPr lang="en-US" b="1" i="1" dirty="0" smtClean="0">
                <a:solidFill>
                  <a:srgbClr val="FF0000"/>
                </a:solidFill>
                <a:latin typeface="AvantGardeC" pitchFamily="82" charset="0"/>
              </a:rPr>
              <a:t>which implements </a:t>
            </a:r>
            <a:r>
              <a:rPr lang="en-US" b="1" i="1" dirty="0">
                <a:solidFill>
                  <a:srgbClr val="FF0000"/>
                </a:solidFill>
                <a:latin typeface="AvantGardeC" pitchFamily="82" charset="0"/>
              </a:rPr>
              <a:t>educational and scientific policy as a basis for professional growth and personal development of specialists for the economy of Kazakhstan; striving to achieve a competitive position in the world educational space</a:t>
            </a:r>
            <a:r>
              <a:rPr lang="en-US" b="1" i="1" dirty="0" smtClean="0">
                <a:solidFill>
                  <a:srgbClr val="FF0000"/>
                </a:solidFill>
                <a:latin typeface="AvantGardeC" pitchFamily="82" charset="0"/>
              </a:rPr>
              <a:t>."</a:t>
            </a:r>
            <a:endParaRPr lang="ru-RU" b="1" i="1" dirty="0">
              <a:solidFill>
                <a:srgbClr val="FF0000"/>
              </a:solidFill>
              <a:latin typeface="AvantGardeC" pitchFamily="82" charset="0"/>
            </a:endParaRPr>
          </a:p>
        </p:txBody>
      </p:sp>
    </p:spTree>
    <p:extLst>
      <p:ext uri="{BB962C8B-B14F-4D97-AF65-F5344CB8AC3E}">
        <p14:creationId xmlns:p14="http://schemas.microsoft.com/office/powerpoint/2010/main" val="1743090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sp>
        <p:nvSpPr>
          <p:cNvPr id="15" name="Заголовок 3"/>
          <p:cNvSpPr txBox="1">
            <a:spLocks/>
          </p:cNvSpPr>
          <p:nvPr/>
        </p:nvSpPr>
        <p:spPr>
          <a:xfrm>
            <a:off x="5436096" y="332656"/>
            <a:ext cx="3528392" cy="5760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rPr>
              <a:t>About</a:t>
            </a:r>
            <a:r>
              <a:rPr kumimoji="0" lang="en-US" sz="40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rPr>
              <a:t> KEUK</a:t>
            </a:r>
            <a:endParaRPr kumimoji="0" lang="ru-RU"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itchFamily="34" charset="0"/>
              <a:ea typeface="+mj-ea"/>
              <a:cs typeface="+mj-cs"/>
            </a:endParaRPr>
          </a:p>
        </p:txBody>
      </p:sp>
      <p:sp>
        <p:nvSpPr>
          <p:cNvPr id="16" name="Заголовок 3"/>
          <p:cNvSpPr txBox="1">
            <a:spLocks/>
          </p:cNvSpPr>
          <p:nvPr/>
        </p:nvSpPr>
        <p:spPr>
          <a:xfrm>
            <a:off x="1187624"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1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4"/>
          <p:cNvSpPr>
            <a:spLocks noGrp="1"/>
          </p:cNvSpPr>
          <p:nvPr>
            <p:ph idx="1"/>
          </p:nvPr>
        </p:nvSpPr>
        <p:spPr>
          <a:xfrm>
            <a:off x="35496" y="715303"/>
            <a:ext cx="5616624" cy="5112568"/>
          </a:xfrm>
        </p:spPr>
        <p:txBody>
          <a:bodyPr>
            <a:noAutofit/>
          </a:bodyPr>
          <a:lstStyle/>
          <a:p>
            <a:pPr marL="0" indent="355600">
              <a:buNone/>
            </a:pPr>
            <a:endParaRPr lang="en-US" sz="1800" b="1" dirty="0" smtClean="0">
              <a:solidFill>
                <a:srgbClr val="002060"/>
              </a:solidFill>
              <a:latin typeface="AvantGardeC" pitchFamily="82" charset="0"/>
            </a:endParaRPr>
          </a:p>
          <a:p>
            <a:pPr marL="0" indent="355600">
              <a:buNone/>
            </a:pPr>
            <a:r>
              <a:rPr lang="en-US" sz="1800" b="1" dirty="0" smtClean="0">
                <a:solidFill>
                  <a:srgbClr val="002060"/>
                </a:solidFill>
                <a:latin typeface="AvantGardeC" pitchFamily="82" charset="0"/>
              </a:rPr>
              <a:t>With the aim of maximization of educational services customers’ claims satisfaction 4 faculties are established and operating:</a:t>
            </a:r>
          </a:p>
          <a:p>
            <a:pPr marL="0" indent="355600">
              <a:buNone/>
            </a:pPr>
            <a:r>
              <a:rPr lang="ru-RU" sz="1800" b="1" dirty="0" smtClean="0">
                <a:solidFill>
                  <a:srgbClr val="FF0000"/>
                </a:solidFill>
                <a:latin typeface="AvantGardeC" pitchFamily="82" charset="0"/>
              </a:rPr>
              <a:t>- </a:t>
            </a:r>
            <a:r>
              <a:rPr lang="en-US" sz="1800" b="1" dirty="0" smtClean="0">
                <a:solidFill>
                  <a:srgbClr val="FF0000"/>
                </a:solidFill>
                <a:latin typeface="AvantGardeC" pitchFamily="82" charset="0"/>
              </a:rPr>
              <a:t>Faculty of economics and management;</a:t>
            </a:r>
            <a:endParaRPr lang="en-US" sz="1800" b="1" dirty="0">
              <a:solidFill>
                <a:srgbClr val="FF0000"/>
              </a:solidFill>
              <a:latin typeface="AvantGardeC" pitchFamily="82" charset="0"/>
            </a:endParaRPr>
          </a:p>
          <a:p>
            <a:pPr marL="0" indent="355600">
              <a:buNone/>
            </a:pPr>
            <a:r>
              <a:rPr lang="ru-RU" sz="1800" b="1" dirty="0" smtClean="0">
                <a:solidFill>
                  <a:srgbClr val="FF0000"/>
                </a:solidFill>
                <a:latin typeface="AvantGardeC" pitchFamily="82" charset="0"/>
              </a:rPr>
              <a:t>- </a:t>
            </a:r>
            <a:r>
              <a:rPr lang="en-US" sz="1800" b="1" dirty="0" smtClean="0">
                <a:solidFill>
                  <a:srgbClr val="FF0000"/>
                </a:solidFill>
                <a:latin typeface="AvantGardeC" pitchFamily="82" charset="0"/>
              </a:rPr>
              <a:t>Faculty of accounting and finance</a:t>
            </a:r>
            <a:r>
              <a:rPr lang="ru-RU" sz="1800" b="1" dirty="0" smtClean="0">
                <a:solidFill>
                  <a:srgbClr val="FF0000"/>
                </a:solidFill>
                <a:latin typeface="AvantGardeC" pitchFamily="82" charset="0"/>
              </a:rPr>
              <a:t>;</a:t>
            </a:r>
            <a:endParaRPr lang="ru-RU" sz="1800" b="1" dirty="0">
              <a:solidFill>
                <a:srgbClr val="FF0000"/>
              </a:solidFill>
              <a:latin typeface="AvantGardeC" pitchFamily="82" charset="0"/>
            </a:endParaRPr>
          </a:p>
          <a:p>
            <a:pPr marL="0" lvl="0" indent="355600">
              <a:buNone/>
            </a:pPr>
            <a:r>
              <a:rPr lang="ru-RU" sz="1800" b="1" dirty="0" smtClean="0">
                <a:solidFill>
                  <a:srgbClr val="FF0000"/>
                </a:solidFill>
                <a:latin typeface="AvantGardeC" pitchFamily="82" charset="0"/>
              </a:rPr>
              <a:t> - </a:t>
            </a:r>
            <a:r>
              <a:rPr lang="en-US" sz="1800" b="1" dirty="0" smtClean="0">
                <a:solidFill>
                  <a:srgbClr val="FF0000"/>
                </a:solidFill>
                <a:latin typeface="AvantGardeC" pitchFamily="82" charset="0"/>
              </a:rPr>
              <a:t>Faculty of business and Law;</a:t>
            </a:r>
            <a:endParaRPr lang="en-US" sz="1800" b="1" dirty="0">
              <a:solidFill>
                <a:srgbClr val="FF0000"/>
              </a:solidFill>
              <a:latin typeface="AvantGardeC" pitchFamily="82" charset="0"/>
            </a:endParaRPr>
          </a:p>
          <a:p>
            <a:pPr marL="0" lvl="0" indent="355600">
              <a:buNone/>
            </a:pPr>
            <a:r>
              <a:rPr lang="ru-RU" sz="1800" b="1" dirty="0" smtClean="0">
                <a:solidFill>
                  <a:srgbClr val="FF0000"/>
                </a:solidFill>
                <a:latin typeface="AvantGardeC" pitchFamily="82" charset="0"/>
              </a:rPr>
              <a:t> - </a:t>
            </a:r>
            <a:r>
              <a:rPr lang="en-US" sz="1800" b="1" dirty="0" smtClean="0">
                <a:solidFill>
                  <a:srgbClr val="FF0000"/>
                </a:solidFill>
                <a:latin typeface="AvantGardeC" pitchFamily="82" charset="0"/>
              </a:rPr>
              <a:t>Extramural and evening  or distance learning faculty.</a:t>
            </a:r>
            <a:endParaRPr lang="ru-RU" sz="1800" b="1" dirty="0" smtClean="0">
              <a:solidFill>
                <a:srgbClr val="FF0000"/>
              </a:solidFill>
              <a:latin typeface="AvantGardeC" pitchFamily="82" charset="0"/>
            </a:endParaRPr>
          </a:p>
          <a:p>
            <a:pPr marL="0" indent="355600">
              <a:buNone/>
            </a:pPr>
            <a:r>
              <a:rPr lang="en-US" sz="1800" b="1" dirty="0" smtClean="0">
                <a:solidFill>
                  <a:srgbClr val="002060"/>
                </a:solidFill>
                <a:latin typeface="AvantGardeC" pitchFamily="82" charset="0"/>
              </a:rPr>
              <a:t>The university has settled and successfully operating basic </a:t>
            </a:r>
            <a:r>
              <a:rPr lang="en-US" sz="1800" b="1" dirty="0">
                <a:solidFill>
                  <a:srgbClr val="002060"/>
                </a:solidFill>
                <a:latin typeface="AvantGardeC" pitchFamily="82" charset="0"/>
              </a:rPr>
              <a:t>elements of science and innovation </a:t>
            </a:r>
            <a:r>
              <a:rPr lang="en-US" sz="1800" b="1" dirty="0" smtClean="0">
                <a:solidFill>
                  <a:srgbClr val="002060"/>
                </a:solidFill>
                <a:latin typeface="AvantGardeC" pitchFamily="82" charset="0"/>
              </a:rPr>
              <a:t>infrastructure </a:t>
            </a:r>
            <a:r>
              <a:rPr lang="en-US" sz="1800" b="1" dirty="0">
                <a:solidFill>
                  <a:srgbClr val="002060"/>
                </a:solidFill>
                <a:latin typeface="AvantGardeC" pitchFamily="82" charset="0"/>
              </a:rPr>
              <a:t>which includes 2 Research </a:t>
            </a:r>
            <a:r>
              <a:rPr lang="en-US" sz="1800" b="1" dirty="0" smtClean="0">
                <a:solidFill>
                  <a:srgbClr val="002060"/>
                </a:solidFill>
                <a:latin typeface="AvantGardeC" pitchFamily="82" charset="0"/>
              </a:rPr>
              <a:t>Institutes </a:t>
            </a:r>
            <a:r>
              <a:rPr lang="en-US" sz="1800" b="1" dirty="0">
                <a:solidFill>
                  <a:srgbClr val="002060"/>
                </a:solidFill>
                <a:latin typeface="AvantGardeC" pitchFamily="82" charset="0"/>
              </a:rPr>
              <a:t>(SRI </a:t>
            </a:r>
            <a:r>
              <a:rPr lang="en-US" sz="1800" b="1" dirty="0" smtClean="0">
                <a:solidFill>
                  <a:srgbClr val="002060"/>
                </a:solidFill>
                <a:latin typeface="AvantGardeC" pitchFamily="82" charset="0"/>
              </a:rPr>
              <a:t>of new </a:t>
            </a:r>
            <a:r>
              <a:rPr lang="en-US" sz="1800" b="1" dirty="0">
                <a:solidFill>
                  <a:srgbClr val="002060"/>
                </a:solidFill>
                <a:latin typeface="AvantGardeC" pitchFamily="82" charset="0"/>
              </a:rPr>
              <a:t>economy and </a:t>
            </a:r>
            <a:r>
              <a:rPr lang="en-US" sz="1800" b="1" dirty="0" smtClean="0">
                <a:solidFill>
                  <a:srgbClr val="002060"/>
                </a:solidFill>
                <a:latin typeface="AvantGardeC" pitchFamily="82" charset="0"/>
              </a:rPr>
              <a:t>SRI of economics </a:t>
            </a:r>
            <a:r>
              <a:rPr lang="en-US" sz="1800" b="1" dirty="0">
                <a:solidFill>
                  <a:srgbClr val="002060"/>
                </a:solidFill>
                <a:latin typeface="AvantGardeC" pitchFamily="82" charset="0"/>
              </a:rPr>
              <a:t>and </a:t>
            </a:r>
            <a:r>
              <a:rPr lang="en-US" sz="1800" b="1" dirty="0" smtClean="0">
                <a:solidFill>
                  <a:srgbClr val="002060"/>
                </a:solidFill>
                <a:latin typeface="AvantGardeC" pitchFamily="82" charset="0"/>
              </a:rPr>
              <a:t>legal studies</a:t>
            </a:r>
            <a:r>
              <a:rPr lang="en-US" sz="1800" b="1" dirty="0">
                <a:solidFill>
                  <a:srgbClr val="002060"/>
                </a:solidFill>
                <a:latin typeface="AvantGardeC" pitchFamily="82" charset="0"/>
              </a:rPr>
              <a:t>), 2 scientific office (Office of Business and Technology Incubator and the Office of commercialization and technology transfer), the main task of which is aimed at </a:t>
            </a:r>
            <a:r>
              <a:rPr lang="en-US" sz="1800" b="1" dirty="0" smtClean="0">
                <a:solidFill>
                  <a:srgbClr val="002060"/>
                </a:solidFill>
                <a:latin typeface="AvantGardeC" pitchFamily="82" charset="0"/>
              </a:rPr>
              <a:t>the creation of favorable </a:t>
            </a:r>
            <a:r>
              <a:rPr lang="en-US" sz="1800" b="1" dirty="0">
                <a:solidFill>
                  <a:srgbClr val="002060"/>
                </a:solidFill>
                <a:latin typeface="AvantGardeC" pitchFamily="82" charset="0"/>
              </a:rPr>
              <a:t>conditions for the implementation of scientific and innovative projects of students, undergraduates, doctoral students and faculty of the university.</a:t>
            </a:r>
          </a:p>
          <a:p>
            <a:pPr marL="0" indent="355600">
              <a:buNone/>
            </a:pPr>
            <a:r>
              <a:rPr lang="en-US" sz="1800" b="1" dirty="0">
                <a:solidFill>
                  <a:srgbClr val="002060"/>
                </a:solidFill>
                <a:latin typeface="AvantGardeC" pitchFamily="82" charset="0"/>
              </a:rPr>
              <a:t>The contingent of students </a:t>
            </a:r>
            <a:r>
              <a:rPr lang="en-US" sz="1800" b="1" dirty="0" smtClean="0">
                <a:solidFill>
                  <a:srgbClr val="002060"/>
                </a:solidFill>
                <a:latin typeface="AvantGardeC" pitchFamily="82" charset="0"/>
              </a:rPr>
              <a:t>counts </a:t>
            </a:r>
            <a:r>
              <a:rPr lang="en-US" sz="1800" b="1" dirty="0">
                <a:solidFill>
                  <a:srgbClr val="002060"/>
                </a:solidFill>
                <a:latin typeface="AvantGardeC" pitchFamily="82" charset="0"/>
              </a:rPr>
              <a:t>4088 people, including 168 graduate students and 10 doctoral students.</a:t>
            </a:r>
            <a:endParaRPr lang="ru-RU" sz="1800" b="1" dirty="0">
              <a:solidFill>
                <a:srgbClr val="002060"/>
              </a:solidFill>
              <a:latin typeface="AvantGardeC" pitchFamily="82" charset="0"/>
            </a:endParaRPr>
          </a:p>
          <a:p>
            <a:pPr marL="0" indent="0">
              <a:buNone/>
            </a:pPr>
            <a:endParaRPr lang="ru-RU" sz="1600" b="1" dirty="0">
              <a:solidFill>
                <a:srgbClr val="002060"/>
              </a:solidFill>
              <a:latin typeface="AvantGardeC" pitchFamily="82" charset="0"/>
            </a:endParaRPr>
          </a:p>
          <a:p>
            <a:pPr marL="0" lvl="0" indent="0">
              <a:buNone/>
            </a:pPr>
            <a:endParaRPr lang="ru-RU" sz="1600" dirty="0">
              <a:latin typeface="AvantGardeC" pitchFamily="82" charset="0"/>
              <a:ea typeface="Arial Unicode MS" panose="020B0604020202020204" pitchFamily="34" charset="-128"/>
              <a:cs typeface="Arial Unicode MS" panose="020B0604020202020204" pitchFamily="34" charset="-128"/>
            </a:endParaRPr>
          </a:p>
        </p:txBody>
      </p:sp>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Рисунок 10" descr="эмблема КЭУ 50 лет каз png.png"/>
          <p:cNvPicPr>
            <a:picLocks noChangeAspect="1"/>
          </p:cNvPicPr>
          <p:nvPr/>
        </p:nvPicPr>
        <p:blipFill>
          <a:blip r:embed="rId4" cstate="print"/>
          <a:stretch>
            <a:fillRect/>
          </a:stretch>
        </p:blipFill>
        <p:spPr>
          <a:xfrm>
            <a:off x="323528" y="6021288"/>
            <a:ext cx="959964" cy="476672"/>
          </a:xfrm>
          <a:prstGeom prst="rect">
            <a:avLst/>
          </a:prstGeom>
        </p:spPr>
      </p:pic>
      <p:pic>
        <p:nvPicPr>
          <p:cNvPr id="3074" name="Picture 2" descr="D:\с рабочего\министр обр\DSC01974.JPG"/>
          <p:cNvPicPr>
            <a:picLocks noChangeAspect="1" noChangeArrowheads="1"/>
          </p:cNvPicPr>
          <p:nvPr/>
        </p:nvPicPr>
        <p:blipFill>
          <a:blip r:embed="rId5" cstate="print"/>
          <a:srcRect l="20946" t="7371" r="11149" b="10865"/>
          <a:stretch>
            <a:fillRect/>
          </a:stretch>
        </p:blipFill>
        <p:spPr bwMode="auto">
          <a:xfrm>
            <a:off x="5868144" y="3861048"/>
            <a:ext cx="2977592" cy="2390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Users\1\Documents\ReceivedFiles\элементы НИУ.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79472" y="980728"/>
            <a:ext cx="3886215" cy="2448272"/>
          </a:xfrm>
          <a:prstGeom prst="rect">
            <a:avLst/>
          </a:prstGeom>
          <a:noFill/>
        </p:spPr>
      </p:pic>
    </p:spTree>
    <p:extLst>
      <p:ext uri="{BB962C8B-B14F-4D97-AF65-F5344CB8AC3E}">
        <p14:creationId xmlns:p14="http://schemas.microsoft.com/office/powerpoint/2010/main" val="4227659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43" name="Picture 3" descr="C:\Users\1\Documents\ReceivedFiles\стенд структура на улице 3200х2200.jpg"/>
          <p:cNvPicPr>
            <a:picLocks noChangeAspect="1" noChangeArrowheads="1"/>
          </p:cNvPicPr>
          <p:nvPr/>
        </p:nvPicPr>
        <p:blipFill>
          <a:blip r:embed="rId2" cstate="print"/>
          <a:srcRect/>
          <a:stretch>
            <a:fillRect/>
          </a:stretch>
        </p:blipFill>
        <p:spPr bwMode="auto">
          <a:xfrm>
            <a:off x="-23319" y="260648"/>
            <a:ext cx="9167320" cy="630932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72" t="15309" r="27083" b="10123"/>
          <a:stretch/>
        </p:blipFill>
        <p:spPr bwMode="auto">
          <a:xfrm>
            <a:off x="47352" y="44624"/>
            <a:ext cx="4308624" cy="280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03" t="13950" r="27014" b="17655"/>
          <a:stretch/>
        </p:blipFill>
        <p:spPr bwMode="auto">
          <a:xfrm>
            <a:off x="4400893" y="44623"/>
            <a:ext cx="4707612" cy="280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48" t="13580" r="26875" b="11358"/>
          <a:stretch/>
        </p:blipFill>
        <p:spPr bwMode="auto">
          <a:xfrm>
            <a:off x="4932040" y="3802990"/>
            <a:ext cx="4176464" cy="3010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43" t="18889" r="31424" b="14629"/>
          <a:stretch/>
        </p:blipFill>
        <p:spPr bwMode="auto">
          <a:xfrm>
            <a:off x="47352" y="3809925"/>
            <a:ext cx="4800873" cy="2990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descr="D:\Users\Desktop\94924085_R_RRRRS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815" y="2955790"/>
            <a:ext cx="1649897" cy="706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Users\Desktop\94924085_R_RRRRS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280" y="2955789"/>
            <a:ext cx="1649897" cy="7067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Users\Desktop\94924085_R_RRRRS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2955790"/>
            <a:ext cx="1649897" cy="70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68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imidg\business_cards4\01.jpg"/>
          <p:cNvPicPr>
            <a:picLocks noChangeAspect="1" noChangeArrowheads="1"/>
          </p:cNvPicPr>
          <p:nvPr/>
        </p:nvPicPr>
        <p:blipFill>
          <a:blip r:embed="rId2" cstate="print"/>
          <a:srcRect l="2637" t="8139" r="6516"/>
          <a:stretch>
            <a:fillRect/>
          </a:stretch>
        </p:blipFill>
        <p:spPr bwMode="auto">
          <a:xfrm flipH="1">
            <a:off x="0" y="0"/>
            <a:ext cx="9144000" cy="6858000"/>
          </a:xfrm>
          <a:prstGeom prst="rect">
            <a:avLst/>
          </a:prstGeom>
          <a:noFill/>
        </p:spPr>
      </p:pic>
      <p:sp>
        <p:nvSpPr>
          <p:cNvPr id="16" name="Заголовок 3"/>
          <p:cNvSpPr>
            <a:spLocks noGrp="1"/>
          </p:cNvSpPr>
          <p:nvPr>
            <p:ph type="title"/>
          </p:nvPr>
        </p:nvSpPr>
        <p:spPr>
          <a:xfrm>
            <a:off x="5436096" y="332656"/>
            <a:ext cx="3528392" cy="576064"/>
          </a:xfrm>
        </p:spPr>
        <p:txBody>
          <a:bodyPr>
            <a:noAutofit/>
          </a:bodyPr>
          <a:lstStyle/>
          <a:p>
            <a:r>
              <a:rPr lang="en-US" sz="4000" b="1" dirty="0" smtClean="0">
                <a:solidFill>
                  <a:srgbClr val="C00000"/>
                </a:solidFill>
                <a:effectLst>
                  <a:outerShdw blurRad="38100" dist="38100" dir="2700000" algn="tl">
                    <a:srgbClr val="000000">
                      <a:alpha val="43137"/>
                    </a:srgbClr>
                  </a:outerShdw>
                </a:effectLst>
                <a:latin typeface="Impact" pitchFamily="34" charset="0"/>
              </a:rPr>
              <a:t>About KEUK</a:t>
            </a:r>
            <a:endParaRPr lang="ru-RU" sz="4000" b="1" dirty="0">
              <a:solidFill>
                <a:srgbClr val="C00000"/>
              </a:solidFill>
              <a:effectLst>
                <a:outerShdw blurRad="38100" dist="38100" dir="2700000" algn="tl">
                  <a:srgbClr val="000000">
                    <a:alpha val="43137"/>
                  </a:srgbClr>
                </a:outerShdw>
              </a:effectLst>
              <a:latin typeface="Impact" pitchFamily="34" charset="0"/>
            </a:endParaRPr>
          </a:p>
        </p:txBody>
      </p:sp>
      <p:sp>
        <p:nvSpPr>
          <p:cNvPr id="17" name="Заголовок 3"/>
          <p:cNvSpPr txBox="1">
            <a:spLocks/>
          </p:cNvSpPr>
          <p:nvPr/>
        </p:nvSpPr>
        <p:spPr>
          <a:xfrm>
            <a:off x="1187624"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4"/>
          <p:cNvSpPr>
            <a:spLocks noGrp="1"/>
          </p:cNvSpPr>
          <p:nvPr>
            <p:ph idx="1"/>
          </p:nvPr>
        </p:nvSpPr>
        <p:spPr>
          <a:xfrm>
            <a:off x="141299" y="1124744"/>
            <a:ext cx="5405018" cy="4608512"/>
          </a:xfrm>
        </p:spPr>
        <p:txBody>
          <a:bodyPr>
            <a:noAutofit/>
          </a:bodyPr>
          <a:lstStyle/>
          <a:p>
            <a:pPr marL="0" indent="0">
              <a:buNone/>
            </a:pP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Issues of international cooperation are coordinated by the Center of international programs and projects aba academic mobility</a:t>
            </a:r>
            <a:r>
              <a:rPr lang="ru-RU" sz="1800" b="1" dirty="0" smtClean="0">
                <a:solidFill>
                  <a:srgbClr val="002060"/>
                </a:solidFill>
                <a:latin typeface="AvantGardeC" pitchFamily="82" charset="0"/>
              </a:rPr>
              <a:t>.</a:t>
            </a:r>
          </a:p>
          <a:p>
            <a:pPr marL="0" indent="0">
              <a:buNone/>
            </a:pP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Today KEUK maintains sustainable relationships with more than 98 universities from 22 countries around the world -  USA, United Kingdom, Turkey, South Korea, China, Germany, Spain, Italy, Malaysia, Austria, Hungary, Czech Republic, Bulgaria, Poland, Russia, Ukraine,  Belorussia, Uzbekistan, Kyrgyzstan, Tajikistan, Moldova, Lithuania, Latvia. Every year the amount of partners is increasing</a:t>
            </a:r>
            <a:r>
              <a:rPr lang="ru-RU" sz="1800" b="1" dirty="0" smtClean="0">
                <a:solidFill>
                  <a:srgbClr val="002060"/>
                </a:solidFill>
                <a:latin typeface="AvantGardeC" pitchFamily="82" charset="0"/>
              </a:rPr>
              <a:t>.</a:t>
            </a:r>
          </a:p>
          <a:p>
            <a:pPr marL="0" indent="0">
              <a:buNone/>
            </a:pP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In the framework of international cooperation in 2006 in Bologna city university signed Great </a:t>
            </a:r>
            <a:r>
              <a:rPr lang="en-US" sz="1800" b="1" dirty="0">
                <a:solidFill>
                  <a:srgbClr val="002060"/>
                </a:solidFill>
                <a:latin typeface="AvantGardeC" pitchFamily="82" charset="0"/>
              </a:rPr>
              <a:t>Charter of European </a:t>
            </a:r>
            <a:r>
              <a:rPr lang="en-US" sz="1800" b="1" dirty="0" smtClean="0">
                <a:solidFill>
                  <a:srgbClr val="002060"/>
                </a:solidFill>
                <a:latin typeface="AvantGardeC" pitchFamily="82" charset="0"/>
              </a:rPr>
              <a:t>Universities</a:t>
            </a:r>
            <a:r>
              <a:rPr lang="ru-RU" sz="1800" b="1" dirty="0" smtClean="0">
                <a:solidFill>
                  <a:srgbClr val="002060"/>
                </a:solidFill>
                <a:latin typeface="AvantGardeC" pitchFamily="82" charset="0"/>
              </a:rPr>
              <a:t>. </a:t>
            </a:r>
          </a:p>
          <a:p>
            <a:pPr marL="0" indent="0">
              <a:buNone/>
            </a:pP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University is a part of several international associations: </a:t>
            </a:r>
            <a:r>
              <a:rPr lang="ru-RU" sz="1800" b="1" dirty="0" err="1" smtClean="0">
                <a:solidFill>
                  <a:srgbClr val="002060"/>
                </a:solidFill>
                <a:latin typeface="AvantGardeC" pitchFamily="82" charset="0"/>
              </a:rPr>
              <a:t>International</a:t>
            </a:r>
            <a:r>
              <a:rPr lang="ru-RU" sz="1800" b="1" dirty="0" smtClean="0">
                <a:solidFill>
                  <a:srgbClr val="002060"/>
                </a:solidFill>
                <a:latin typeface="AvantGardeC" pitchFamily="82" charset="0"/>
              </a:rPr>
              <a:t> </a:t>
            </a:r>
            <a:r>
              <a:rPr lang="ru-RU" sz="1800" b="1" dirty="0" err="1">
                <a:solidFill>
                  <a:srgbClr val="002060"/>
                </a:solidFill>
                <a:latin typeface="AvantGardeC" pitchFamily="82" charset="0"/>
              </a:rPr>
              <a:t>Association</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of</a:t>
            </a:r>
            <a:r>
              <a:rPr lang="ru-RU" sz="1800" b="1" dirty="0">
                <a:solidFill>
                  <a:srgbClr val="002060"/>
                </a:solidFill>
                <a:latin typeface="AvantGardeC" pitchFamily="82" charset="0"/>
              </a:rPr>
              <a:t> </a:t>
            </a:r>
            <a:r>
              <a:rPr lang="ru-RU" sz="1800" b="1" dirty="0" err="1" smtClean="0">
                <a:solidFill>
                  <a:srgbClr val="002060"/>
                </a:solidFill>
                <a:latin typeface="AvantGardeC" pitchFamily="82" charset="0"/>
              </a:rPr>
              <a:t>Universities</a:t>
            </a:r>
            <a:r>
              <a:rPr lang="ru-RU" sz="1800" b="1" dirty="0" smtClean="0">
                <a:solidFill>
                  <a:srgbClr val="002060"/>
                </a:solidFill>
                <a:latin typeface="AvantGardeC" pitchFamily="82" charset="0"/>
              </a:rPr>
              <a:t>, </a:t>
            </a:r>
            <a:r>
              <a:rPr lang="ru-RU" sz="1800" b="1" dirty="0" err="1">
                <a:solidFill>
                  <a:srgbClr val="002060"/>
                </a:solidFill>
                <a:latin typeface="AvantGardeC" pitchFamily="82" charset="0"/>
              </a:rPr>
              <a:t>Magna</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Charta</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Universitatum</a:t>
            </a:r>
            <a:r>
              <a:rPr lang="ru-RU" sz="1800" b="1" dirty="0">
                <a:solidFill>
                  <a:srgbClr val="002060"/>
                </a:solidFill>
                <a:latin typeface="AvantGardeC" pitchFamily="82" charset="0"/>
              </a:rPr>
              <a:t>, </a:t>
            </a:r>
            <a:r>
              <a:rPr lang="en-US" sz="1800" b="1" dirty="0" smtClean="0">
                <a:solidFill>
                  <a:srgbClr val="002060"/>
                </a:solidFill>
                <a:latin typeface="AvantGardeC" pitchFamily="82" charset="0"/>
              </a:rPr>
              <a:t>Association of education institutions </a:t>
            </a:r>
            <a:r>
              <a:rPr lang="ru-RU" sz="1800" b="1" dirty="0" err="1" smtClean="0">
                <a:solidFill>
                  <a:srgbClr val="002060"/>
                </a:solidFill>
                <a:latin typeface="AvantGardeC" pitchFamily="82" charset="0"/>
              </a:rPr>
              <a:t>Educational</a:t>
            </a:r>
            <a:r>
              <a:rPr lang="ru-RU" sz="1800" b="1" dirty="0" smtClean="0">
                <a:solidFill>
                  <a:srgbClr val="002060"/>
                </a:solidFill>
                <a:latin typeface="AvantGardeC" pitchFamily="82" charset="0"/>
              </a:rPr>
              <a:t> </a:t>
            </a:r>
            <a:r>
              <a:rPr lang="ru-RU" sz="1800" b="1" dirty="0" err="1">
                <a:solidFill>
                  <a:srgbClr val="002060"/>
                </a:solidFill>
                <a:latin typeface="AvantGardeC" pitchFamily="82" charset="0"/>
              </a:rPr>
              <a:t>Network</a:t>
            </a:r>
            <a:r>
              <a:rPr lang="ru-RU" sz="1800" b="1" dirty="0">
                <a:solidFill>
                  <a:srgbClr val="002060"/>
                </a:solidFill>
                <a:latin typeface="AvantGardeC" pitchFamily="82" charset="0"/>
              </a:rPr>
              <a:t> (</a:t>
            </a:r>
            <a:r>
              <a:rPr lang="ru-RU" sz="1800" b="1" dirty="0" err="1" smtClean="0">
                <a:solidFill>
                  <a:srgbClr val="002060"/>
                </a:solidFill>
                <a:latin typeface="AvantGardeC" pitchFamily="82" charset="0"/>
              </a:rPr>
              <a:t>EdNet</a:t>
            </a:r>
            <a:r>
              <a:rPr lang="ru-RU" sz="1800" b="1" dirty="0" smtClean="0">
                <a:solidFill>
                  <a:srgbClr val="002060"/>
                </a:solidFill>
                <a:latin typeface="AvantGardeC" pitchFamily="82" charset="0"/>
              </a:rPr>
              <a:t>)</a:t>
            </a:r>
            <a:r>
              <a:rPr lang="en-US" sz="1800" b="1" dirty="0" smtClean="0">
                <a:solidFill>
                  <a:srgbClr val="002060"/>
                </a:solidFill>
                <a:latin typeface="AvantGardeC" pitchFamily="82" charset="0"/>
              </a:rPr>
              <a:t>. Council of cooperative </a:t>
            </a:r>
            <a:r>
              <a:rPr lang="en-US" sz="1800" b="1" dirty="0">
                <a:solidFill>
                  <a:srgbClr val="002060"/>
                </a:solidFill>
                <a:latin typeface="AvantGardeC" pitchFamily="82" charset="0"/>
              </a:rPr>
              <a:t>universities of the CIS countries, Association of Law Schools, the Eurasian </a:t>
            </a:r>
            <a:r>
              <a:rPr lang="en-US" sz="1800" b="1" dirty="0" smtClean="0">
                <a:solidFill>
                  <a:srgbClr val="002060"/>
                </a:solidFill>
                <a:latin typeface="AvantGardeC" pitchFamily="82" charset="0"/>
              </a:rPr>
              <a:t>Association </a:t>
            </a:r>
            <a:r>
              <a:rPr lang="en-US" sz="1800" b="1" dirty="0">
                <a:solidFill>
                  <a:srgbClr val="002060"/>
                </a:solidFill>
                <a:latin typeface="AvantGardeC" pitchFamily="82" charset="0"/>
              </a:rPr>
              <a:t>of </a:t>
            </a:r>
            <a:r>
              <a:rPr lang="en-US" sz="1800" b="1" dirty="0" smtClean="0">
                <a:solidFill>
                  <a:srgbClr val="002060"/>
                </a:solidFill>
                <a:latin typeface="AvantGardeC" pitchFamily="82" charset="0"/>
              </a:rPr>
              <a:t>Economic Universities</a:t>
            </a:r>
            <a:r>
              <a:rPr lang="en-US" sz="1800" b="1" dirty="0">
                <a:solidFill>
                  <a:srgbClr val="002060"/>
                </a:solidFill>
                <a:latin typeface="AvantGardeC" pitchFamily="82" charset="0"/>
              </a:rPr>
              <a:t>, the European </a:t>
            </a:r>
            <a:r>
              <a:rPr lang="en-US" sz="1800" b="1" dirty="0" smtClean="0">
                <a:solidFill>
                  <a:srgbClr val="002060"/>
                </a:solidFill>
                <a:latin typeface="AvantGardeC" pitchFamily="82" charset="0"/>
              </a:rPr>
              <a:t>Universities Association </a:t>
            </a:r>
            <a:r>
              <a:rPr lang="en-US" sz="1800" b="1" dirty="0">
                <a:solidFill>
                  <a:srgbClr val="002060"/>
                </a:solidFill>
                <a:latin typeface="AvantGardeC" pitchFamily="82" charset="0"/>
              </a:rPr>
              <a:t>(EUA</a:t>
            </a:r>
            <a:r>
              <a:rPr lang="en-US" sz="1800" b="1" dirty="0" smtClean="0">
                <a:solidFill>
                  <a:srgbClr val="002060"/>
                </a:solidFill>
                <a:latin typeface="AvantGardeC" pitchFamily="82" charset="0"/>
              </a:rPr>
              <a:t>).</a:t>
            </a:r>
            <a:endParaRPr lang="ru-RU" sz="1800" b="1" dirty="0">
              <a:solidFill>
                <a:srgbClr val="002060"/>
              </a:solidFill>
              <a:latin typeface="AvantGardeC" pitchFamily="82" charset="0"/>
              <a:ea typeface="Arial Unicode MS" panose="020B0604020202020204" pitchFamily="34" charset="-128"/>
              <a:cs typeface="Arial Unicode MS" panose="020B0604020202020204" pitchFamily="34" charset="-128"/>
            </a:endParaRPr>
          </a:p>
        </p:txBody>
      </p:sp>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Рисунок 10" descr="эмблема КЭУ 50 лет каз png.png"/>
          <p:cNvPicPr>
            <a:picLocks noChangeAspect="1"/>
          </p:cNvPicPr>
          <p:nvPr/>
        </p:nvPicPr>
        <p:blipFill>
          <a:blip r:embed="rId4" cstate="print"/>
          <a:stretch>
            <a:fillRect/>
          </a:stretch>
        </p:blipFill>
        <p:spPr>
          <a:xfrm>
            <a:off x="323528" y="6021288"/>
            <a:ext cx="959964" cy="476672"/>
          </a:xfrm>
          <a:prstGeom prst="rect">
            <a:avLst/>
          </a:prstGeom>
        </p:spPr>
      </p:pic>
      <p:pic>
        <p:nvPicPr>
          <p:cNvPr id="4098" name="Picture 2"/>
          <p:cNvPicPr>
            <a:picLocks noChangeAspect="1" noChangeArrowheads="1"/>
          </p:cNvPicPr>
          <p:nvPr/>
        </p:nvPicPr>
        <p:blipFill>
          <a:blip r:embed="rId5" cstate="print"/>
          <a:srcRect t="4302" b="5351"/>
          <a:stretch>
            <a:fillRect/>
          </a:stretch>
        </p:blipFill>
        <p:spPr bwMode="auto">
          <a:xfrm>
            <a:off x="5796136" y="1027661"/>
            <a:ext cx="2664296" cy="3193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a:blip r:embed="rId6" cstate="print"/>
          <a:srcRect/>
          <a:stretch>
            <a:fillRect/>
          </a:stretch>
        </p:blipFill>
        <p:spPr bwMode="auto">
          <a:xfrm>
            <a:off x="5796136" y="4365104"/>
            <a:ext cx="2822895"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1306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E:\imidg\business_cards4\01.jpg"/>
          <p:cNvPicPr>
            <a:picLocks noChangeAspect="1" noChangeArrowheads="1"/>
          </p:cNvPicPr>
          <p:nvPr/>
        </p:nvPicPr>
        <p:blipFill>
          <a:blip r:embed="rId2" cstate="print"/>
          <a:srcRect l="2637" t="8139" r="6516"/>
          <a:stretch>
            <a:fillRect/>
          </a:stretch>
        </p:blipFill>
        <p:spPr bwMode="auto">
          <a:xfrm flipH="1">
            <a:off x="251520" y="0"/>
            <a:ext cx="8892480" cy="6858000"/>
          </a:xfrm>
          <a:prstGeom prst="rect">
            <a:avLst/>
          </a:prstGeom>
          <a:noFill/>
        </p:spPr>
      </p:pic>
      <p:sp>
        <p:nvSpPr>
          <p:cNvPr id="17" name="Заголовок 3"/>
          <p:cNvSpPr>
            <a:spLocks noGrp="1"/>
          </p:cNvSpPr>
          <p:nvPr>
            <p:ph type="title"/>
          </p:nvPr>
        </p:nvSpPr>
        <p:spPr>
          <a:xfrm>
            <a:off x="5436096" y="332656"/>
            <a:ext cx="3528392" cy="576064"/>
          </a:xfrm>
        </p:spPr>
        <p:txBody>
          <a:bodyPr>
            <a:noAutofit/>
          </a:bodyPr>
          <a:lstStyle/>
          <a:p>
            <a:r>
              <a:rPr lang="en-US" sz="4000" b="1" dirty="0" smtClean="0">
                <a:solidFill>
                  <a:srgbClr val="C00000"/>
                </a:solidFill>
                <a:effectLst>
                  <a:outerShdw blurRad="38100" dist="38100" dir="2700000" algn="tl">
                    <a:srgbClr val="000000">
                      <a:alpha val="43137"/>
                    </a:srgbClr>
                  </a:outerShdw>
                </a:effectLst>
                <a:latin typeface="Impact" pitchFamily="34" charset="0"/>
              </a:rPr>
              <a:t>About KEUK</a:t>
            </a:r>
            <a:endParaRPr lang="ru-RU" sz="4000" b="1" dirty="0">
              <a:solidFill>
                <a:srgbClr val="C00000"/>
              </a:solidFill>
              <a:effectLst>
                <a:outerShdw blurRad="38100" dist="38100" dir="2700000" algn="tl">
                  <a:srgbClr val="000000">
                    <a:alpha val="43137"/>
                  </a:srgbClr>
                </a:outerShdw>
              </a:effectLst>
              <a:latin typeface="Impact" pitchFamily="34" charset="0"/>
            </a:endParaRPr>
          </a:p>
        </p:txBody>
      </p:sp>
      <p:sp>
        <p:nvSpPr>
          <p:cNvPr id="18" name="Заголовок 3"/>
          <p:cNvSpPr txBox="1">
            <a:spLocks/>
          </p:cNvSpPr>
          <p:nvPr/>
        </p:nvSpPr>
        <p:spPr>
          <a:xfrm>
            <a:off x="1187624" y="6021288"/>
            <a:ext cx="16561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2060"/>
                </a:solidFill>
                <a:latin typeface="Impact" pitchFamily="34" charset="0"/>
                <a:ea typeface="Arial Unicode MS" panose="020B0604020202020204" pitchFamily="34" charset="-128"/>
                <a:cs typeface="Arial Unicode MS" panose="020B0604020202020204" pitchFamily="34" charset="-128"/>
              </a:rPr>
              <a:t>www.keu.kz</a:t>
            </a:r>
            <a:endParaRPr lang="ru-RU" sz="1600" dirty="0">
              <a:solidFill>
                <a:srgbClr val="002060"/>
              </a:solidFill>
              <a:latin typeface="Impact" pitchFamily="34" charset="0"/>
              <a:ea typeface="Arial Unicode MS" panose="020B0604020202020204" pitchFamily="34" charset="-128"/>
              <a:cs typeface="Arial Unicode MS" panose="020B0604020202020204" pitchFamily="34" charset="-128"/>
            </a:endParaRPr>
          </a:p>
        </p:txBody>
      </p:sp>
      <p:pic>
        <p:nvPicPr>
          <p:cNvPr id="1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9" y="188640"/>
            <a:ext cx="176464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4"/>
          <p:cNvSpPr>
            <a:spLocks noGrp="1"/>
          </p:cNvSpPr>
          <p:nvPr>
            <p:ph idx="1"/>
          </p:nvPr>
        </p:nvSpPr>
        <p:spPr>
          <a:xfrm>
            <a:off x="107504" y="1196752"/>
            <a:ext cx="5311214" cy="4464496"/>
          </a:xfrm>
        </p:spPr>
        <p:txBody>
          <a:bodyPr>
            <a:noAutofit/>
          </a:bodyPr>
          <a:lstStyle/>
          <a:p>
            <a:pPr marL="0" indent="355600" algn="just">
              <a:buNone/>
            </a:pPr>
            <a:endParaRPr lang="en-US" sz="1800" b="1" dirty="0" smtClean="0">
              <a:solidFill>
                <a:srgbClr val="002060"/>
              </a:solidFill>
              <a:latin typeface="AvantGardeC" pitchFamily="82" charset="0"/>
            </a:endParaRPr>
          </a:p>
          <a:p>
            <a:pPr marL="0" indent="355600" algn="just">
              <a:buNone/>
            </a:pPr>
            <a:r>
              <a:rPr lang="en-US" sz="1800" b="1" dirty="0" smtClean="0">
                <a:solidFill>
                  <a:srgbClr val="002060"/>
                </a:solidFill>
                <a:latin typeface="AvantGardeC" pitchFamily="82" charset="0"/>
              </a:rPr>
              <a:t>In </a:t>
            </a:r>
            <a:r>
              <a:rPr lang="en-US" sz="1800" b="1" dirty="0">
                <a:solidFill>
                  <a:srgbClr val="002060"/>
                </a:solidFill>
                <a:latin typeface="AvantGardeC" pitchFamily="82" charset="0"/>
              </a:rPr>
              <a:t>2007-2008, the University took part in the project "The concept of interface competences" </a:t>
            </a:r>
            <a:r>
              <a:rPr lang="en-US" sz="1800" b="1" dirty="0" smtClean="0">
                <a:solidFill>
                  <a:srgbClr val="002060"/>
                </a:solidFill>
                <a:latin typeface="AvantGardeC" pitchFamily="82" charset="0"/>
              </a:rPr>
              <a:t>HEI-entrepreneurship”. Participants </a:t>
            </a:r>
            <a:r>
              <a:rPr lang="en-US" sz="1800" b="1" dirty="0">
                <a:solidFill>
                  <a:srgbClr val="002060"/>
                </a:solidFill>
                <a:latin typeface="AvantGardeC" pitchFamily="82" charset="0"/>
              </a:rPr>
              <a:t>in the project were: Higher School of small and medium enterprises (Bielefeld, Germany), the Foundation "Education and Craft" (Germany), University "</a:t>
            </a:r>
            <a:r>
              <a:rPr lang="en-US" sz="1800" b="1" dirty="0" err="1">
                <a:solidFill>
                  <a:srgbClr val="002060"/>
                </a:solidFill>
                <a:latin typeface="AvantGardeC" pitchFamily="82" charset="0"/>
              </a:rPr>
              <a:t>Unikonzalt</a:t>
            </a:r>
            <a:r>
              <a:rPr lang="en-US" sz="1800" b="1" dirty="0">
                <a:solidFill>
                  <a:srgbClr val="002060"/>
                </a:solidFill>
                <a:latin typeface="AvantGardeC" pitchFamily="82" charset="0"/>
              </a:rPr>
              <a:t>" (Paderborn, Germany), Graduate School of Carinthia (Villach, Austria), Kazakh Economic University. </a:t>
            </a:r>
            <a:r>
              <a:rPr lang="en-US" sz="1800" b="1" dirty="0" err="1">
                <a:solidFill>
                  <a:srgbClr val="002060"/>
                </a:solidFill>
                <a:latin typeface="AvantGardeC" pitchFamily="82" charset="0"/>
              </a:rPr>
              <a:t>T.Ryskulov</a:t>
            </a:r>
            <a:r>
              <a:rPr lang="en-US" sz="1800" b="1" dirty="0">
                <a:solidFill>
                  <a:srgbClr val="002060"/>
                </a:solidFill>
                <a:latin typeface="AvantGardeC" pitchFamily="82" charset="0"/>
              </a:rPr>
              <a:t> (Almaty, Kazakhstan).</a:t>
            </a:r>
            <a:endParaRPr lang="ru-RU" sz="1800" b="1" dirty="0">
              <a:solidFill>
                <a:srgbClr val="002060"/>
              </a:solidFill>
              <a:latin typeface="AvantGardeC" pitchFamily="82" charset="0"/>
            </a:endParaRPr>
          </a:p>
          <a:p>
            <a:pPr marL="0" indent="355600" algn="just">
              <a:buNone/>
            </a:pP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Today university is a participant of the research project </a:t>
            </a:r>
            <a:r>
              <a:rPr lang="ru-RU" sz="1800" b="1" dirty="0" smtClean="0">
                <a:solidFill>
                  <a:srgbClr val="002060"/>
                </a:solidFill>
                <a:latin typeface="AvantGardeC" pitchFamily="82" charset="0"/>
              </a:rPr>
              <a:t>«</a:t>
            </a:r>
            <a:r>
              <a:rPr lang="ru-RU" sz="1800" b="1" dirty="0" err="1">
                <a:solidFill>
                  <a:srgbClr val="002060"/>
                </a:solidFill>
                <a:latin typeface="AvantGardeC" pitchFamily="82" charset="0"/>
              </a:rPr>
              <a:t>Modeling</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Macroeconomic</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Effects</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of</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Environmental</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Regulation</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in</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Kazakhstan</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in</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Computable</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General</a:t>
            </a:r>
            <a:r>
              <a:rPr lang="ru-RU" sz="1800" b="1" dirty="0">
                <a:solidFill>
                  <a:srgbClr val="002060"/>
                </a:solidFill>
                <a:latin typeface="AvantGardeC" pitchFamily="82" charset="0"/>
              </a:rPr>
              <a:t> </a:t>
            </a:r>
            <a:r>
              <a:rPr lang="ru-RU" sz="1800" b="1" dirty="0" err="1">
                <a:solidFill>
                  <a:srgbClr val="002060"/>
                </a:solidFill>
                <a:latin typeface="AvantGardeC" pitchFamily="82" charset="0"/>
              </a:rPr>
              <a:t>Equilibrium</a:t>
            </a:r>
            <a:r>
              <a:rPr lang="ru-RU" sz="1800" b="1" dirty="0">
                <a:solidFill>
                  <a:srgbClr val="002060"/>
                </a:solidFill>
                <a:latin typeface="AvantGardeC" pitchFamily="82" charset="0"/>
              </a:rPr>
              <a:t>» (CGE). </a:t>
            </a:r>
            <a:r>
              <a:rPr lang="en-US" sz="1800" b="1" dirty="0" smtClean="0">
                <a:solidFill>
                  <a:srgbClr val="002060"/>
                </a:solidFill>
                <a:latin typeface="AvantGardeC" pitchFamily="82" charset="0"/>
              </a:rPr>
              <a:t>The project coordinator is Institute of East and South-East European research </a:t>
            </a:r>
            <a:r>
              <a:rPr lang="ru-RU" sz="1800" b="1" dirty="0" smtClean="0">
                <a:solidFill>
                  <a:srgbClr val="002060"/>
                </a:solidFill>
                <a:latin typeface="AvantGardeC" pitchFamily="82" charset="0"/>
              </a:rPr>
              <a:t>(</a:t>
            </a:r>
            <a:r>
              <a:rPr lang="en-US" sz="1800" b="1" dirty="0" smtClean="0">
                <a:solidFill>
                  <a:srgbClr val="002060"/>
                </a:solidFill>
                <a:latin typeface="AvantGardeC" pitchFamily="82" charset="0"/>
              </a:rPr>
              <a:t>Regensburg, Germany</a:t>
            </a: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Project is aimed on the investigation of various ecological issues of Kazakhstan</a:t>
            </a:r>
            <a:r>
              <a:rPr lang="ru-RU" sz="1800" b="1" dirty="0" smtClean="0">
                <a:solidFill>
                  <a:srgbClr val="002060"/>
                </a:solidFill>
                <a:latin typeface="AvantGardeC" pitchFamily="82" charset="0"/>
              </a:rPr>
              <a:t>: </a:t>
            </a:r>
            <a:r>
              <a:rPr lang="en-US" sz="1800" b="1" dirty="0" smtClean="0">
                <a:solidFill>
                  <a:srgbClr val="002060"/>
                </a:solidFill>
                <a:latin typeface="AvantGardeC" pitchFamily="82" charset="0"/>
              </a:rPr>
              <a:t>use of water resources, emissions of carbon dioxide, etc.</a:t>
            </a:r>
            <a:endParaRPr lang="ru-RU" sz="1800" b="1" dirty="0">
              <a:solidFill>
                <a:srgbClr val="002060"/>
              </a:solidFill>
              <a:latin typeface="AvantGardeC" pitchFamily="82" charset="0"/>
            </a:endParaRPr>
          </a:p>
        </p:txBody>
      </p:sp>
      <p:cxnSp>
        <p:nvCxnSpPr>
          <p:cNvPr id="9" name="Прямая соединительная линия 8"/>
          <p:cNvCxnSpPr/>
          <p:nvPr/>
        </p:nvCxnSpPr>
        <p:spPr>
          <a:xfrm flipV="1">
            <a:off x="323528" y="6575040"/>
            <a:ext cx="8568952" cy="22312"/>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Рисунок 10" descr="эмблема КЭУ 50 лет каз png.png"/>
          <p:cNvPicPr>
            <a:picLocks noChangeAspect="1"/>
          </p:cNvPicPr>
          <p:nvPr/>
        </p:nvPicPr>
        <p:blipFill>
          <a:blip r:embed="rId4" cstate="print"/>
          <a:stretch>
            <a:fillRect/>
          </a:stretch>
        </p:blipFill>
        <p:spPr>
          <a:xfrm>
            <a:off x="323528" y="6021288"/>
            <a:ext cx="959964" cy="476672"/>
          </a:xfrm>
          <a:prstGeom prst="rect">
            <a:avLst/>
          </a:prstGeom>
        </p:spPr>
      </p:pic>
      <p:pic>
        <p:nvPicPr>
          <p:cNvPr id="5122" name="Picture 2" descr="D:\marina\1Ректор\foto_rector\IMG_0813.JPG"/>
          <p:cNvPicPr>
            <a:picLocks noChangeAspect="1" noChangeArrowheads="1"/>
          </p:cNvPicPr>
          <p:nvPr/>
        </p:nvPicPr>
        <p:blipFill>
          <a:blip r:embed="rId5" cstate="print"/>
          <a:srcRect/>
          <a:stretch>
            <a:fillRect/>
          </a:stretch>
        </p:blipFill>
        <p:spPr bwMode="auto">
          <a:xfrm>
            <a:off x="5508104" y="1124744"/>
            <a:ext cx="3264063"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p:cNvPicPr>
            <a:picLocks noChangeAspect="1" noChangeArrowheads="1"/>
          </p:cNvPicPr>
          <p:nvPr/>
        </p:nvPicPr>
        <p:blipFill>
          <a:blip r:embed="rId6" cstate="print"/>
          <a:srcRect/>
          <a:stretch>
            <a:fillRect/>
          </a:stretch>
        </p:blipFill>
        <p:spPr bwMode="auto">
          <a:xfrm>
            <a:off x="5508104" y="3789040"/>
            <a:ext cx="3266588"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1417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1097</Words>
  <Application>Microsoft Office PowerPoint</Application>
  <PresentationFormat>Экран (4:3)</PresentationFormat>
  <Paragraphs>62</Paragraphs>
  <Slides>12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Karaganda Economic University of Kazpotrebsoyuz Kazakhstan</vt:lpstr>
      <vt:lpstr>About KEUK</vt:lpstr>
      <vt:lpstr>Презентация PowerPoint</vt:lpstr>
      <vt:lpstr>Презентация PowerPoint</vt:lpstr>
      <vt:lpstr>Презентация PowerPoint</vt:lpstr>
      <vt:lpstr>Презентация PowerPoint</vt:lpstr>
      <vt:lpstr>Презентация PowerPoint</vt:lpstr>
      <vt:lpstr>About KEUK</vt:lpstr>
      <vt:lpstr>About KEUK</vt:lpstr>
      <vt:lpstr>About KEUK</vt:lpstr>
      <vt:lpstr>About KEUK</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Приемная ректора</dc:creator>
  <cp:lastModifiedBy>user</cp:lastModifiedBy>
  <cp:revision>78</cp:revision>
  <dcterms:created xsi:type="dcterms:W3CDTF">2015-11-18T03:28:27Z</dcterms:created>
  <dcterms:modified xsi:type="dcterms:W3CDTF">2015-11-21T04:08:41Z</dcterms:modified>
</cp:coreProperties>
</file>